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6" r:id="rId3"/>
    <p:sldId id="273" r:id="rId4"/>
    <p:sldId id="274" r:id="rId5"/>
    <p:sldId id="275" r:id="rId6"/>
    <p:sldId id="276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0" r:id="rId15"/>
    <p:sldId id="279" r:id="rId16"/>
    <p:sldId id="281" r:id="rId17"/>
    <p:sldId id="262" r:id="rId18"/>
    <p:sldId id="259" r:id="rId19"/>
    <p:sldId id="270" r:id="rId20"/>
    <p:sldId id="271" r:id="rId21"/>
    <p:sldId id="272" r:id="rId22"/>
    <p:sldId id="278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B359886-CFBB-7F46-A399-91D08AB8C386}">
          <p14:sldIdLst>
            <p14:sldId id="257"/>
            <p14:sldId id="256"/>
            <p14:sldId id="273"/>
            <p14:sldId id="274"/>
            <p14:sldId id="275"/>
            <p14:sldId id="276"/>
          </p14:sldIdLst>
        </p14:section>
        <p14:section name="Finanzierung &amp; Stufen" id="{C1DD8E61-4E64-564A-B0DA-5C35E5A09D77}">
          <p14:sldIdLst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Die Fragen" id="{040822EA-B25A-4E9E-B239-DDEFC6FA6A86}">
          <p14:sldIdLst>
            <p14:sldId id="280"/>
            <p14:sldId id="279"/>
            <p14:sldId id="281"/>
          </p14:sldIdLst>
        </p14:section>
        <p14:section name="Anmeldung" id="{327E9B6B-7B46-A545-850C-06AB6CB88D3B}">
          <p14:sldIdLst>
            <p14:sldId id="262"/>
            <p14:sldId id="259"/>
          </p14:sldIdLst>
        </p14:section>
        <p14:section name="Gamification" id="{3B95CE2B-4005-AC4E-B8AE-8EC0045F1593}">
          <p14:sldIdLst>
            <p14:sldId id="270"/>
            <p14:sldId id="271"/>
            <p14:sldId id="272"/>
            <p14:sldId id="278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8E6FA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1B970A-E1E8-2E4C-B563-F041A0D58468}" v="979" dt="2023-10-17T21:58:32.215"/>
    <p1510:client id="{41A28418-AD7A-4DFC-1571-EB5FDC663DA8}" v="118" dt="2023-10-17T21:00:23.133"/>
    <p1510:client id="{46BD3F6F-66E2-4337-B009-A483A2981816}" v="2" dt="2023-10-17T20:02:48.006"/>
    <p1510:client id="{7B51880D-9177-C900-3761-3BC0A71C7CDE}" v="13" dt="2023-10-17T20:22:52.605"/>
    <p1510:client id="{C28FAB2E-8913-44C2-84B7-FC5D37AF05CA}" v="104" dt="2023-10-17T20:45:21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D00C8-BC34-4E6A-AA10-0BA917AEC94F}" type="datetimeFigureOut">
              <a:t>18.10.2023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43AA4-1898-44C6-BDB8-01279C9F5A3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391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SimpleQ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eine</a:t>
            </a:r>
            <a:r>
              <a:rPr lang="en-US"/>
              <a:t> </a:t>
            </a:r>
            <a:r>
              <a:rPr lang="en-US" b="1" err="1"/>
              <a:t>Frageplattform</a:t>
            </a:r>
            <a:r>
              <a:rPr lang="en-US"/>
              <a:t>, die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automatische</a:t>
            </a:r>
            <a:r>
              <a:rPr lang="en-US"/>
              <a:t> KI-</a:t>
            </a:r>
            <a:r>
              <a:rPr lang="en-US" err="1"/>
              <a:t>Antworten</a:t>
            </a:r>
            <a:r>
              <a:rPr lang="en-US" b="1"/>
              <a:t> </a:t>
            </a:r>
            <a:r>
              <a:rPr lang="en-US" b="1" err="1"/>
              <a:t>schneller</a:t>
            </a:r>
            <a:r>
              <a:rPr lang="en-US" b="1"/>
              <a:t> </a:t>
            </a:r>
            <a:r>
              <a:rPr lang="en-US" b="1" err="1"/>
              <a:t>Antworten</a:t>
            </a:r>
            <a:r>
              <a:rPr lang="en-US"/>
              <a:t> </a:t>
            </a:r>
            <a:r>
              <a:rPr lang="en-US" err="1"/>
              <a:t>liefert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bisherige</a:t>
            </a:r>
            <a:r>
              <a:rPr lang="en-US"/>
              <a:t> </a:t>
            </a:r>
            <a:r>
              <a:rPr lang="en-US" err="1"/>
              <a:t>Plattformen</a:t>
            </a:r>
            <a:r>
              <a:rPr lang="en-US"/>
              <a:t>.  </a:t>
            </a:r>
            <a:endParaRPr lang="de-DE"/>
          </a:p>
          <a:p>
            <a:r>
              <a:rPr lang="en-US" err="1"/>
              <a:t>Benutzer</a:t>
            </a:r>
            <a:r>
              <a:rPr lang="en-US" i="1" err="1"/>
              <a:t>innen</a:t>
            </a:r>
            <a:r>
              <a:rPr lang="en-US"/>
              <a:t> und </a:t>
            </a:r>
            <a:r>
              <a:rPr lang="en-US" err="1"/>
              <a:t>Expert</a:t>
            </a:r>
            <a:r>
              <a:rPr lang="en-US" i="1" err="1"/>
              <a:t>innen</a:t>
            </a:r>
            <a:r>
              <a:rPr lang="en-US"/>
              <a:t> </a:t>
            </a:r>
            <a:r>
              <a:rPr lang="en-US" err="1"/>
              <a:t>können</a:t>
            </a:r>
            <a:r>
              <a:rPr lang="en-US"/>
              <a:t> </a:t>
            </a:r>
            <a:r>
              <a:rPr lang="en-US" err="1"/>
              <a:t>im</a:t>
            </a:r>
            <a:r>
              <a:rPr lang="en-US"/>
              <a:t> </a:t>
            </a:r>
            <a:r>
              <a:rPr lang="en-US" err="1"/>
              <a:t>gegensatz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KI-</a:t>
            </a:r>
            <a:r>
              <a:rPr lang="en-US" err="1"/>
              <a:t>Plattformen</a:t>
            </a:r>
            <a:r>
              <a:rPr lang="en-US"/>
              <a:t> das </a:t>
            </a:r>
            <a:r>
              <a:rPr lang="en-US" b="1"/>
              <a:t>Thema </a:t>
            </a:r>
            <a:r>
              <a:rPr lang="en-US" b="1" err="1"/>
              <a:t>diskutieren</a:t>
            </a:r>
            <a:r>
              <a:rPr lang="en-US"/>
              <a:t> und die </a:t>
            </a:r>
            <a:r>
              <a:rPr lang="en-US" b="1"/>
              <a:t>KI-</a:t>
            </a:r>
            <a:r>
              <a:rPr lang="en-US" b="1" err="1"/>
              <a:t>Antworten</a:t>
            </a:r>
            <a:r>
              <a:rPr lang="en-US" b="1"/>
              <a:t> </a:t>
            </a:r>
            <a:r>
              <a:rPr lang="en-US" b="1" err="1"/>
              <a:t>bewerten</a:t>
            </a:r>
            <a:r>
              <a:rPr lang="en-US" b="1"/>
              <a:t>.</a:t>
            </a:r>
            <a:endParaRPr lang="de-DE"/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43AA4-1898-44C6-BDB8-01279C9F5A31}" type="slidenum"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228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Es </a:t>
            </a:r>
            <a:r>
              <a:rPr lang="en-US" err="1"/>
              <a:t>gibt</a:t>
            </a:r>
            <a:r>
              <a:rPr lang="en-US"/>
              <a:t> </a:t>
            </a:r>
            <a:r>
              <a:rPr lang="en-US" b="1" err="1"/>
              <a:t>unterschiedliche</a:t>
            </a:r>
            <a:r>
              <a:rPr lang="en-US" b="1"/>
              <a:t> </a:t>
            </a:r>
            <a:r>
              <a:rPr lang="en-US" err="1"/>
              <a:t>Nutzer</a:t>
            </a:r>
            <a:r>
              <a:rPr lang="en-US"/>
              <a:t>*</a:t>
            </a:r>
            <a:r>
              <a:rPr lang="en-US" err="1"/>
              <a:t>innen</a:t>
            </a:r>
            <a:r>
              <a:rPr lang="en-US"/>
              <a:t>-</a:t>
            </a:r>
            <a:r>
              <a:rPr lang="en-US" b="1"/>
              <a:t>Gruppen </a:t>
            </a:r>
            <a:r>
              <a:rPr lang="en-US" err="1"/>
              <a:t>denen</a:t>
            </a:r>
            <a:r>
              <a:rPr lang="en-US" b="1"/>
              <a:t> </a:t>
            </a:r>
            <a:r>
              <a:rPr lang="en-US" b="1" err="1"/>
              <a:t>verschiedenen</a:t>
            </a:r>
            <a:r>
              <a:rPr lang="en-US" b="1"/>
              <a:t> </a:t>
            </a:r>
            <a:r>
              <a:rPr lang="en-US" b="1" err="1"/>
              <a:t>Funktionalitäten</a:t>
            </a:r>
            <a:r>
              <a:rPr lang="en-US"/>
              <a:t> </a:t>
            </a:r>
            <a:r>
              <a:rPr lang="en-US" err="1"/>
              <a:t>zur</a:t>
            </a:r>
            <a:r>
              <a:rPr lang="en-US"/>
              <a:t> </a:t>
            </a:r>
            <a:r>
              <a:rPr lang="en-US" err="1"/>
              <a:t>Verfügung</a:t>
            </a:r>
            <a:r>
              <a:rPr lang="en-US"/>
              <a:t> </a:t>
            </a:r>
            <a:r>
              <a:rPr lang="en-US" err="1"/>
              <a:t>stehen</a:t>
            </a:r>
            <a:r>
              <a:rPr lang="en-US"/>
              <a:t>. </a:t>
            </a:r>
            <a:endParaRPr lang="de-DE"/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43AA4-1898-44C6-BDB8-01279C9F5A31}" type="slidenum"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0492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Wir </a:t>
            </a:r>
            <a:r>
              <a:rPr lang="en-US" err="1"/>
              <a:t>bieten</a:t>
            </a:r>
            <a:r>
              <a:rPr lang="en-US"/>
              <a:t> die </a:t>
            </a:r>
            <a:r>
              <a:rPr lang="en-US" err="1"/>
              <a:t>Möglichkeit</a:t>
            </a:r>
            <a:r>
              <a:rPr lang="en-US"/>
              <a:t> </a:t>
            </a:r>
            <a:r>
              <a:rPr lang="en-US" b="1" err="1"/>
              <a:t>ohne</a:t>
            </a:r>
            <a:r>
              <a:rPr lang="en-US" b="1"/>
              <a:t> </a:t>
            </a:r>
            <a:r>
              <a:rPr lang="en-US" b="1" err="1"/>
              <a:t>Anmeldung</a:t>
            </a:r>
            <a:r>
              <a:rPr lang="en-US"/>
              <a:t> am Q&amp;A </a:t>
            </a:r>
            <a:r>
              <a:rPr lang="en-US" err="1"/>
              <a:t>teilzunehmen</a:t>
            </a:r>
            <a:r>
              <a:rPr lang="en-US"/>
              <a:t>. </a:t>
            </a:r>
            <a:endParaRPr lang="de-DE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Frage </a:t>
            </a:r>
            <a:r>
              <a:rPr lang="en-US" err="1"/>
              <a:t>verschwindet</a:t>
            </a:r>
            <a:r>
              <a:rPr lang="en-US"/>
              <a:t> </a:t>
            </a:r>
            <a:r>
              <a:rPr lang="en-US" err="1"/>
              <a:t>zeitnah</a:t>
            </a:r>
            <a:r>
              <a:rPr lang="en-US"/>
              <a:t> (ca. 1 Tag)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Für die </a:t>
            </a:r>
            <a:r>
              <a:rPr lang="en-US" err="1"/>
              <a:t>Minderung</a:t>
            </a:r>
            <a:r>
              <a:rPr lang="en-US"/>
              <a:t> von</a:t>
            </a:r>
            <a:r>
              <a:rPr lang="en-US" b="1"/>
              <a:t> Spam von </a:t>
            </a:r>
            <a:r>
              <a:rPr lang="en-US" b="1" err="1"/>
              <a:t>Gastnutzern</a:t>
            </a:r>
            <a:r>
              <a:rPr lang="en-US"/>
              <a:t> und </a:t>
            </a:r>
            <a:r>
              <a:rPr lang="en-US" err="1"/>
              <a:t>Beleidigungen</a:t>
            </a:r>
            <a:r>
              <a:rPr lang="en-US"/>
              <a:t> </a:t>
            </a: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ein</a:t>
            </a:r>
            <a:r>
              <a:rPr lang="en-US"/>
              <a:t> </a:t>
            </a:r>
            <a:r>
              <a:rPr lang="en-US" b="1"/>
              <a:t>Filter </a:t>
            </a:r>
            <a:r>
              <a:rPr lang="en-US"/>
              <a:t>und </a:t>
            </a:r>
            <a:r>
              <a:rPr lang="en-US" err="1"/>
              <a:t>eine</a:t>
            </a:r>
            <a:r>
              <a:rPr lang="en-US" b="1"/>
              <a:t> Blacklist</a:t>
            </a:r>
            <a:r>
              <a:rPr lang="en-US"/>
              <a:t> für </a:t>
            </a:r>
            <a:r>
              <a:rPr lang="en-US" err="1"/>
              <a:t>kontroverse</a:t>
            </a:r>
            <a:r>
              <a:rPr lang="en-US"/>
              <a:t> </a:t>
            </a:r>
            <a:r>
              <a:rPr lang="en-US" err="1"/>
              <a:t>Themen</a:t>
            </a:r>
            <a:r>
              <a:rPr lang="en-US"/>
              <a:t> </a:t>
            </a:r>
            <a:r>
              <a:rPr lang="en-US" err="1"/>
              <a:t>implementiert</a:t>
            </a:r>
            <a:r>
              <a:rPr lang="en-US"/>
              <a:t>. 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43AA4-1898-44C6-BDB8-01279C9F5A31}" type="slidenum"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2773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/>
              <a:t>Fragen </a:t>
            </a:r>
            <a:r>
              <a:rPr lang="en-US" err="1"/>
              <a:t>können</a:t>
            </a:r>
            <a:r>
              <a:rPr lang="en-US"/>
              <a:t> von </a:t>
            </a:r>
            <a:r>
              <a:rPr lang="en-US" err="1"/>
              <a:t>Nutzern</a:t>
            </a:r>
            <a:r>
              <a:rPr lang="en-US"/>
              <a:t> und KI (</a:t>
            </a:r>
            <a:r>
              <a:rPr lang="en-US" err="1"/>
              <a:t>einfacher</a:t>
            </a:r>
            <a:r>
              <a:rPr lang="en-US"/>
              <a:t> </a:t>
            </a:r>
            <a:r>
              <a:rPr lang="en-US" err="1"/>
              <a:t>Zugang</a:t>
            </a:r>
            <a:r>
              <a:rPr lang="en-US"/>
              <a:t>) </a:t>
            </a:r>
            <a:r>
              <a:rPr lang="en-US" err="1"/>
              <a:t>beantwortet</a:t>
            </a:r>
            <a:r>
              <a:rPr lang="en-US"/>
              <a:t> </a:t>
            </a:r>
            <a:r>
              <a:rPr lang="en-US" err="1"/>
              <a:t>werden</a:t>
            </a:r>
            <a:r>
              <a:rPr lang="en-US"/>
              <a:t>.</a:t>
            </a:r>
            <a:endParaRPr lang="de-DE"/>
          </a:p>
          <a:p>
            <a:pPr marL="285750" indent="-285750">
              <a:buFont typeface="Arial"/>
              <a:buChar char="•"/>
            </a:pPr>
            <a:r>
              <a:rPr lang="en-US" err="1"/>
              <a:t>Limitierte</a:t>
            </a:r>
            <a:r>
              <a:rPr lang="en-US"/>
              <a:t> Anzahl von Fragen, die von KI </a:t>
            </a:r>
            <a:r>
              <a:rPr lang="en-US" err="1"/>
              <a:t>beantwortet</a:t>
            </a:r>
            <a:r>
              <a:rPr lang="en-US"/>
              <a:t> </a:t>
            </a:r>
            <a:r>
              <a:rPr lang="en-US" err="1"/>
              <a:t>werden</a:t>
            </a:r>
            <a:r>
              <a:rPr lang="en-US"/>
              <a:t> </a:t>
            </a:r>
            <a:r>
              <a:rPr lang="en-US" err="1"/>
              <a:t>können</a:t>
            </a:r>
            <a:r>
              <a:rPr lang="en-US"/>
              <a:t>. </a:t>
            </a:r>
            <a:r>
              <a:rPr lang="en-US" err="1"/>
              <a:t>Daumen</a:t>
            </a:r>
            <a:r>
              <a:rPr lang="en-US"/>
              <a:t> </a:t>
            </a:r>
            <a:r>
              <a:rPr lang="en-US" err="1"/>
              <a:t>geben</a:t>
            </a:r>
            <a:r>
              <a:rPr lang="en-US"/>
              <a:t>.</a:t>
            </a:r>
            <a:endParaRPr lang="de-DE"/>
          </a:p>
          <a:p>
            <a:pPr marL="285750" indent="-285750">
              <a:buFont typeface="Arial"/>
              <a:buChar char="•"/>
            </a:pPr>
            <a:r>
              <a:rPr lang="en-US"/>
              <a:t>Fragen </a:t>
            </a:r>
            <a:r>
              <a:rPr lang="en-US" err="1"/>
              <a:t>Speichern</a:t>
            </a:r>
            <a:endParaRPr lang="de-DE" err="1"/>
          </a:p>
          <a:p>
            <a:pPr marL="285750" indent="-285750">
              <a:buFont typeface="Arial"/>
              <a:buChar char="•"/>
            </a:pPr>
            <a:r>
              <a:rPr lang="en-US"/>
              <a:t>E-Mail Benachrichtigung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43AA4-1898-44C6-BDB8-01279C9F5A31}" type="slidenum"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00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/>
              <a:t>Fragen </a:t>
            </a:r>
            <a:r>
              <a:rPr lang="en-US" err="1"/>
              <a:t>können</a:t>
            </a:r>
            <a:r>
              <a:rPr lang="en-US"/>
              <a:t> von </a:t>
            </a:r>
            <a:r>
              <a:rPr lang="en-US" err="1"/>
              <a:t>Nutzern</a:t>
            </a:r>
            <a:r>
              <a:rPr lang="en-US"/>
              <a:t> und KI (</a:t>
            </a:r>
            <a:r>
              <a:rPr lang="en-US" err="1"/>
              <a:t>erweiterter</a:t>
            </a:r>
            <a:r>
              <a:rPr lang="en-US"/>
              <a:t> </a:t>
            </a:r>
            <a:r>
              <a:rPr lang="en-US" err="1"/>
              <a:t>Zugang</a:t>
            </a:r>
            <a:r>
              <a:rPr lang="en-US"/>
              <a:t>) </a:t>
            </a:r>
            <a:r>
              <a:rPr lang="en-US" err="1"/>
              <a:t>beantwortet</a:t>
            </a:r>
            <a:r>
              <a:rPr lang="en-US"/>
              <a:t> </a:t>
            </a:r>
            <a:r>
              <a:rPr lang="en-US" err="1"/>
              <a:t>werden</a:t>
            </a:r>
            <a:r>
              <a:rPr lang="en-US"/>
              <a:t>.</a:t>
            </a:r>
            <a:endParaRPr lang="de-DE"/>
          </a:p>
          <a:p>
            <a:pPr marL="285750" indent="-285750">
              <a:buFont typeface="Arial"/>
              <a:buChar char="•"/>
            </a:pPr>
            <a:r>
              <a:rPr lang="en-US" err="1"/>
              <a:t>Anbindung</a:t>
            </a:r>
            <a:r>
              <a:rPr lang="en-US"/>
              <a:t>: Wolfram Alpha</a:t>
            </a:r>
            <a:endParaRPr lang="de-DE"/>
          </a:p>
          <a:p>
            <a:pPr marL="285750" indent="-285750">
              <a:buFont typeface="Arial"/>
              <a:buChar char="•"/>
            </a:pPr>
            <a:r>
              <a:rPr lang="en-US" err="1"/>
              <a:t>Evtl</a:t>
            </a:r>
            <a:r>
              <a:rPr lang="en-US"/>
              <a:t>. </a:t>
            </a:r>
            <a:r>
              <a:rPr lang="en-US" err="1"/>
              <a:t>SimpleChat-Einbindung</a:t>
            </a:r>
            <a:r>
              <a:rPr lang="en-US"/>
              <a:t>, </a:t>
            </a:r>
            <a:r>
              <a:rPr lang="en-US" err="1"/>
              <a:t>kommunizieren</a:t>
            </a:r>
            <a:r>
              <a:rPr lang="en-US"/>
              <a:t> </a:t>
            </a:r>
            <a:r>
              <a:rPr lang="en-US" err="1"/>
              <a:t>zwischen</a:t>
            </a:r>
            <a:r>
              <a:rPr lang="en-US"/>
              <a:t> </a:t>
            </a:r>
            <a:r>
              <a:rPr lang="en-US" err="1"/>
              <a:t>Nutzern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Evtl</a:t>
            </a:r>
            <a:r>
              <a:rPr lang="en-US">
                <a:cs typeface="Calibri"/>
              </a:rPr>
              <a:t>. Private/</a:t>
            </a:r>
            <a:r>
              <a:rPr lang="en-US" err="1">
                <a:cs typeface="Calibri"/>
              </a:rPr>
              <a:t>Eingeschränkte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Sichtbarkeit</a:t>
            </a:r>
            <a:r>
              <a:rPr lang="en-US">
                <a:cs typeface="Calibri"/>
              </a:rPr>
              <a:t> von </a:t>
            </a:r>
            <a:r>
              <a:rPr lang="en-US" err="1">
                <a:cs typeface="Calibri"/>
              </a:rPr>
              <a:t>Disskussionsseiten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z.B.</a:t>
            </a:r>
            <a:r>
              <a:rPr lang="en-US">
                <a:cs typeface="Calibri"/>
              </a:rPr>
              <a:t> für Klassen, </a:t>
            </a:r>
            <a:r>
              <a:rPr lang="en-US" err="1">
                <a:cs typeface="Calibri"/>
              </a:rPr>
              <a:t>Kurse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43AA4-1898-44C6-BDB8-01279C9F5A31}" type="slidenum"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295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Fragen und </a:t>
            </a:r>
            <a:r>
              <a:rPr lang="en-US" err="1">
                <a:cs typeface="Calibri"/>
              </a:rPr>
              <a:t>Antworten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können</a:t>
            </a:r>
            <a:r>
              <a:rPr lang="en-US">
                <a:cs typeface="Calibri"/>
              </a:rPr>
              <a:t> von </a:t>
            </a:r>
            <a:r>
              <a:rPr lang="en-US" err="1">
                <a:cs typeface="Calibri"/>
              </a:rPr>
              <a:t>jedem</a:t>
            </a:r>
            <a:r>
              <a:rPr lang="en-US">
                <a:cs typeface="Calibri"/>
              </a:rPr>
              <a:t> für </a:t>
            </a:r>
            <a:r>
              <a:rPr lang="en-US" err="1">
                <a:cs typeface="Calibri"/>
              </a:rPr>
              <a:t>jeden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gemeldet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werden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43AA4-1898-44C6-BDB8-01279C9F5A31}" type="slidenum"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5193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Um die </a:t>
            </a:r>
            <a:r>
              <a:rPr lang="de-DE" b="1"/>
              <a:t>Sicherheit zu erhöhen</a:t>
            </a:r>
            <a:r>
              <a:rPr lang="de-DE"/>
              <a:t> und um </a:t>
            </a:r>
            <a:r>
              <a:rPr lang="de-DE" b="1"/>
              <a:t>Spam-Accounts zu vermeiden</a:t>
            </a:r>
            <a:r>
              <a:rPr lang="de-DE"/>
              <a:t>, </a:t>
            </a:r>
          </a:p>
          <a:p>
            <a:r>
              <a:rPr lang="de-DE"/>
              <a:t>ist ein </a:t>
            </a:r>
            <a:r>
              <a:rPr lang="de-DE" b="1"/>
              <a:t>zusätzlicher Faktor</a:t>
            </a:r>
            <a:r>
              <a:rPr lang="de-DE"/>
              <a:t> wie beispielsweise ein </a:t>
            </a:r>
            <a:r>
              <a:rPr lang="de-DE" i="1"/>
              <a:t>zweiter Authentifizierungsschritt</a:t>
            </a:r>
            <a:r>
              <a:rPr lang="de-DE"/>
              <a:t> oder die Verwendung eines </a:t>
            </a:r>
            <a:r>
              <a:rPr lang="de-DE" b="1"/>
              <a:t>Drittanbieter-Accounts</a:t>
            </a:r>
            <a:r>
              <a:rPr lang="de-DE"/>
              <a:t> erforderlich.</a:t>
            </a:r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43AA4-1898-44C6-BDB8-01279C9F5A31}" type="slidenum"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662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Zur </a:t>
            </a:r>
            <a:r>
              <a:rPr lang="en-US" err="1"/>
              <a:t>Förderung</a:t>
            </a:r>
            <a:r>
              <a:rPr lang="en-US"/>
              <a:t> der </a:t>
            </a:r>
            <a:r>
              <a:rPr lang="en-US" err="1"/>
              <a:t>Nutzerinteraktivität</a:t>
            </a:r>
            <a:r>
              <a:rPr lang="en-US"/>
              <a:t> </a:t>
            </a:r>
            <a:r>
              <a:rPr lang="en-US" err="1"/>
              <a:t>werden</a:t>
            </a:r>
            <a:r>
              <a:rPr lang="en-US"/>
              <a:t> </a:t>
            </a:r>
            <a:r>
              <a:rPr lang="en-US" b="1" err="1"/>
              <a:t>verschiedene</a:t>
            </a:r>
            <a:r>
              <a:rPr lang="en-US" b="1"/>
              <a:t> Rollen</a:t>
            </a:r>
            <a:r>
              <a:rPr lang="en-US"/>
              <a:t> </a:t>
            </a:r>
            <a:r>
              <a:rPr lang="en-US" err="1"/>
              <a:t>angeboten</a:t>
            </a:r>
            <a:r>
              <a:rPr lang="en-US"/>
              <a:t>.</a:t>
            </a:r>
          </a:p>
          <a:p>
            <a:r>
              <a:rPr lang="en-US"/>
              <a:t>Rollen (</a:t>
            </a:r>
            <a:r>
              <a:rPr lang="en-US" err="1"/>
              <a:t>z.B.</a:t>
            </a:r>
            <a:r>
              <a:rPr lang="en-US"/>
              <a:t> </a:t>
            </a:r>
            <a:r>
              <a:rPr lang="en-US" err="1"/>
              <a:t>Anfänger</a:t>
            </a:r>
            <a:r>
              <a:rPr lang="en-US"/>
              <a:t>, </a:t>
            </a:r>
            <a:r>
              <a:rPr lang="en-US" err="1"/>
              <a:t>Experte</a:t>
            </a:r>
            <a:r>
              <a:rPr lang="en-US"/>
              <a:t> etc.), </a:t>
            </a:r>
            <a:r>
              <a:rPr lang="en-US" err="1"/>
              <a:t>sind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 b="1"/>
              <a:t> </a:t>
            </a:r>
            <a:r>
              <a:rPr lang="en-US" b="1" err="1"/>
              <a:t>regelmäßig</a:t>
            </a:r>
            <a:r>
              <a:rPr lang="en-US" b="1"/>
              <a:t> </a:t>
            </a:r>
            <a:r>
              <a:rPr lang="en-US" b="1" err="1"/>
              <a:t>Aktivitität</a:t>
            </a:r>
            <a:r>
              <a:rPr lang="en-US"/>
              <a:t> und </a:t>
            </a:r>
            <a:r>
              <a:rPr lang="en-US" err="1"/>
              <a:t>sinnvolle</a:t>
            </a:r>
            <a:r>
              <a:rPr lang="en-US"/>
              <a:t> </a:t>
            </a:r>
            <a:r>
              <a:rPr lang="en-US" err="1"/>
              <a:t>Beiträge</a:t>
            </a:r>
            <a:r>
              <a:rPr lang="en-US"/>
              <a:t> (</a:t>
            </a:r>
            <a:r>
              <a:rPr lang="en-US" err="1"/>
              <a:t>z.B.</a:t>
            </a:r>
            <a:r>
              <a:rPr lang="en-US"/>
              <a:t> </a:t>
            </a:r>
            <a:r>
              <a:rPr lang="en-US" b="1" err="1"/>
              <a:t>Bewertungen</a:t>
            </a:r>
            <a:r>
              <a:rPr lang="en-US"/>
              <a:t>) </a:t>
            </a:r>
            <a:r>
              <a:rPr lang="en-US" err="1"/>
              <a:t>erreichbar</a:t>
            </a:r>
            <a:r>
              <a:rPr lang="en-US"/>
              <a:t> </a:t>
            </a:r>
            <a:endParaRPr lang="en-US" err="1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43AA4-1898-44C6-BDB8-01279C9F5A31}" type="slidenum"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452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33780-1B74-748A-5337-EEFD95423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45C72-500B-7E84-1527-33C60614E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B0BCC-9B36-70B5-B53C-41F9C33B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8E8A0-09E3-1A48-B91B-D329C0D0B86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82A89-56C2-537B-9BBC-75317D422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E6B6A-2E15-D9C7-0E37-FB1C9384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215F6-7FCB-FF4E-9D3C-7FD44A073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79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49795-C2B2-C527-1DD6-8F83A732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B1FAE4-3E12-5BB2-3EA0-D78359FC8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4110B-5F5D-412C-A9AF-D109C5B17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8E8A0-09E3-1A48-B91B-D329C0D0B86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39EE9-0C10-0FDD-8204-A45D284D4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ACB31-7C06-2A94-47D7-2EF9A9EE9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215F6-7FCB-FF4E-9D3C-7FD44A073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26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6F6183-F631-3679-4827-A4D844B1DD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2FBF2-B635-B37B-F555-C0376394B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ABBAD-2FB0-7FFE-8701-6F3F833E7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8E8A0-09E3-1A48-B91B-D329C0D0B86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F03CA-07F5-8067-91E6-3399EDEA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63481-669F-FA9D-6A0A-094DC1807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215F6-7FCB-FF4E-9D3C-7FD44A073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93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1F29-553B-3607-B493-57CAA4C67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9D719-41C7-18B2-04C5-469B4AD0D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77B80-B4E5-1D7E-0EC3-CC61AC36A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8E8A0-09E3-1A48-B91B-D329C0D0B86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F0ACD-6084-108B-EF71-009644673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CFB74-5C45-BB30-023E-CB151D7A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215F6-7FCB-FF4E-9D3C-7FD44A073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0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1E60F-D85C-4F07-99F8-AFF155410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26E7-4C26-0E9C-5A42-11D825CC4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C3383-33E8-634F-4311-2F98E7574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8E8A0-09E3-1A48-B91B-D329C0D0B86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91068-8E48-5577-0F97-BFB2E4448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D09FA-9D85-E5EE-7471-DABBAA14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215F6-7FCB-FF4E-9D3C-7FD44A073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5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03CBD-3897-5318-D59D-0A8E7C41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FC936-9CB4-2C4F-76D9-331AD157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CFD6C-D484-6153-F336-B93DAAB7C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B22DE-1F98-E416-158C-DDEC963E5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8E8A0-09E3-1A48-B91B-D329C0D0B86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8DCC7-7787-E68A-C581-97FE97F6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6383-3268-3571-9FAA-51A46AB92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215F6-7FCB-FF4E-9D3C-7FD44A073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88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D49F-B890-B3CA-0F6A-280597458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21C88-613C-5874-F06D-B4C2DA44B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24182-61B0-9B89-993C-35BE7EEF5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BF764F-E4AE-7E03-3248-5B27F3E58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12D3A2-996D-0FFA-CEB1-D05EAD0132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D5BF80-54D3-8809-CD63-E39A1C77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8E8A0-09E3-1A48-B91B-D329C0D0B86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28B2C-2BC7-D038-CFB3-12C13A4A2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0FD464-7994-1158-6BAD-16E2DE01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215F6-7FCB-FF4E-9D3C-7FD44A073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9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8BBC-A373-5092-5878-59DDE9FB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EDE193-0AEC-67EF-354E-9A047873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8E8A0-09E3-1A48-B91B-D329C0D0B86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5808D2-475E-14D0-EC02-4E7B10E55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C47AE-7F29-DFB8-5224-7CB45022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215F6-7FCB-FF4E-9D3C-7FD44A073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67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39B1BA-1848-5A68-FC26-C8D4F123C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8E8A0-09E3-1A48-B91B-D329C0D0B86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5E2CE7-D4D6-6680-5C2A-26B9B79A1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7E278-3544-32EA-7F1C-9538F678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215F6-7FCB-FF4E-9D3C-7FD44A073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42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4AF05-3D2B-A943-58B8-6225CDBFB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98E32-D159-54EA-7C8D-CAA58E29D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72332-0084-BFB5-A973-B34D51820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33A7C-DCC5-A8B5-2FB9-CE3E030D6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8E8A0-09E3-1A48-B91B-D329C0D0B86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FF6BE-BD01-8A6F-92CF-7D915A8B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BFE10-05AC-CDBF-DCFE-4E65BA132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215F6-7FCB-FF4E-9D3C-7FD44A073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35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4D3FC-CA3C-7ACD-4394-2DFC6BCE9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CBC32-28A5-B5C8-2F15-9A4179AD2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9B31F-3267-CD02-CF7D-7963FD915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28C9C-F5E1-BFA3-A291-84A8E4F1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8E8A0-09E3-1A48-B91B-D329C0D0B86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AF194-8C29-6040-1D9A-71A206E1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FF72D-5CB6-8CDE-F019-13F3DE88F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215F6-7FCB-FF4E-9D3C-7FD44A073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35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64D202-5E9F-8548-1EF9-BE9A5A62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E8A47-7272-ACCB-D38E-DCBFF5B07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D9F75-7A00-F5A4-D814-9E208D79C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8E8A0-09E3-1A48-B91B-D329C0D0B86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A8AF9-B6E1-7433-5CC3-50DF33EB1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5DA3F-5FFF-0856-0045-EB6217B31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215F6-7FCB-FF4E-9D3C-7FD44A073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3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90S Satisfying GIF by xponentialdesign">
            <a:extLst>
              <a:ext uri="{FF2B5EF4-FFF2-40B4-BE49-F238E27FC236}">
                <a16:creationId xmlns:a16="http://schemas.microsoft.com/office/drawing/2014/main" id="{CBD9A707-D2A1-3415-7910-A6F1F5287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74DE3F76-7DFC-5CAE-3BAC-894D8ECFB9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242496" y="4127352"/>
                </a:moveTo>
                <a:lnTo>
                  <a:pt x="5301282" y="4127352"/>
                </a:lnTo>
                <a:cubicBezTo>
                  <a:pt x="5310584" y="4127352"/>
                  <a:pt x="5318057" y="4130422"/>
                  <a:pt x="5323700" y="4136561"/>
                </a:cubicBezTo>
                <a:cubicBezTo>
                  <a:pt x="5329343" y="4142700"/>
                  <a:pt x="5332164" y="4150917"/>
                  <a:pt x="5332164" y="4161211"/>
                </a:cubicBezTo>
                <a:cubicBezTo>
                  <a:pt x="5332164" y="4171257"/>
                  <a:pt x="5329312" y="4179349"/>
                  <a:pt x="5323607" y="4185488"/>
                </a:cubicBezTo>
                <a:cubicBezTo>
                  <a:pt x="5317902" y="4191627"/>
                  <a:pt x="5310460" y="4194697"/>
                  <a:pt x="5301282" y="4194697"/>
                </a:cubicBezTo>
                <a:lnTo>
                  <a:pt x="5242496" y="4194697"/>
                </a:lnTo>
                <a:close/>
                <a:moveTo>
                  <a:pt x="5480621" y="4127166"/>
                </a:moveTo>
                <a:lnTo>
                  <a:pt x="5544059" y="4127166"/>
                </a:lnTo>
                <a:cubicBezTo>
                  <a:pt x="5552120" y="4127166"/>
                  <a:pt x="5558539" y="4130081"/>
                  <a:pt x="5563313" y="4135910"/>
                </a:cubicBezTo>
                <a:cubicBezTo>
                  <a:pt x="5568088" y="4141739"/>
                  <a:pt x="5570476" y="4149428"/>
                  <a:pt x="5570476" y="4158978"/>
                </a:cubicBezTo>
                <a:cubicBezTo>
                  <a:pt x="5570352" y="4168528"/>
                  <a:pt x="5567902" y="4176218"/>
                  <a:pt x="5563127" y="4182047"/>
                </a:cubicBezTo>
                <a:cubicBezTo>
                  <a:pt x="5558352" y="4187876"/>
                  <a:pt x="5551996" y="4190790"/>
                  <a:pt x="5544059" y="4190790"/>
                </a:cubicBezTo>
                <a:lnTo>
                  <a:pt x="5480621" y="4190790"/>
                </a:lnTo>
                <a:close/>
                <a:moveTo>
                  <a:pt x="6602115" y="4078239"/>
                </a:moveTo>
                <a:lnTo>
                  <a:pt x="6602115" y="4127352"/>
                </a:lnTo>
                <a:lnTo>
                  <a:pt x="6675785" y="4127352"/>
                </a:lnTo>
                <a:lnTo>
                  <a:pt x="6675785" y="4348734"/>
                </a:lnTo>
                <a:lnTo>
                  <a:pt x="6726759" y="4348734"/>
                </a:lnTo>
                <a:lnTo>
                  <a:pt x="6726759" y="4127352"/>
                </a:lnTo>
                <a:lnTo>
                  <a:pt x="6800428" y="4127352"/>
                </a:lnTo>
                <a:lnTo>
                  <a:pt x="6800428" y="4078239"/>
                </a:lnTo>
                <a:close/>
                <a:moveTo>
                  <a:pt x="6372622" y="4078239"/>
                </a:moveTo>
                <a:lnTo>
                  <a:pt x="6372622" y="4348548"/>
                </a:lnTo>
                <a:lnTo>
                  <a:pt x="6421363" y="4348548"/>
                </a:lnTo>
                <a:lnTo>
                  <a:pt x="6421363" y="4153555"/>
                </a:lnTo>
                <a:lnTo>
                  <a:pt x="6517171" y="4348548"/>
                </a:lnTo>
                <a:lnTo>
                  <a:pt x="6579865" y="4348548"/>
                </a:lnTo>
                <a:lnTo>
                  <a:pt x="6579865" y="4078239"/>
                </a:lnTo>
                <a:lnTo>
                  <a:pt x="6531124" y="4078239"/>
                </a:lnTo>
                <a:lnTo>
                  <a:pt x="6531124" y="4276289"/>
                </a:lnTo>
                <a:lnTo>
                  <a:pt x="6434944" y="4078239"/>
                </a:lnTo>
                <a:close/>
                <a:moveTo>
                  <a:pt x="6144022" y="4078239"/>
                </a:moveTo>
                <a:lnTo>
                  <a:pt x="6144022" y="4348734"/>
                </a:lnTo>
                <a:lnTo>
                  <a:pt x="6162440" y="4348734"/>
                </a:lnTo>
                <a:lnTo>
                  <a:pt x="6194996" y="4348734"/>
                </a:lnTo>
                <a:lnTo>
                  <a:pt x="6325220" y="4348734"/>
                </a:lnTo>
                <a:lnTo>
                  <a:pt x="6325220" y="4299621"/>
                </a:lnTo>
                <a:lnTo>
                  <a:pt x="6194996" y="4299621"/>
                </a:lnTo>
                <a:lnTo>
                  <a:pt x="6194996" y="4238973"/>
                </a:lnTo>
                <a:lnTo>
                  <a:pt x="6304756" y="4238973"/>
                </a:lnTo>
                <a:lnTo>
                  <a:pt x="6304756" y="4189860"/>
                </a:lnTo>
                <a:lnTo>
                  <a:pt x="6194996" y="4189860"/>
                </a:lnTo>
                <a:lnTo>
                  <a:pt x="6194996" y="4127352"/>
                </a:lnTo>
                <a:lnTo>
                  <a:pt x="6325220" y="4127352"/>
                </a:lnTo>
                <a:lnTo>
                  <a:pt x="6325220" y="4078239"/>
                </a:lnTo>
                <a:lnTo>
                  <a:pt x="6194996" y="4078239"/>
                </a:lnTo>
                <a:lnTo>
                  <a:pt x="6162440" y="4078239"/>
                </a:lnTo>
                <a:close/>
                <a:moveTo>
                  <a:pt x="5677297" y="4078239"/>
                </a:moveTo>
                <a:lnTo>
                  <a:pt x="5677297" y="4348734"/>
                </a:lnTo>
                <a:lnTo>
                  <a:pt x="5695715" y="4348734"/>
                </a:lnTo>
                <a:lnTo>
                  <a:pt x="5728271" y="4348734"/>
                </a:lnTo>
                <a:lnTo>
                  <a:pt x="5858495" y="4348734"/>
                </a:lnTo>
                <a:lnTo>
                  <a:pt x="5858495" y="4299621"/>
                </a:lnTo>
                <a:lnTo>
                  <a:pt x="5728271" y="4299621"/>
                </a:lnTo>
                <a:lnTo>
                  <a:pt x="5728271" y="4238973"/>
                </a:lnTo>
                <a:lnTo>
                  <a:pt x="5838031" y="4238973"/>
                </a:lnTo>
                <a:lnTo>
                  <a:pt x="5838031" y="4189860"/>
                </a:lnTo>
                <a:lnTo>
                  <a:pt x="5728271" y="4189860"/>
                </a:lnTo>
                <a:lnTo>
                  <a:pt x="5728271" y="4127352"/>
                </a:lnTo>
                <a:lnTo>
                  <a:pt x="5858495" y="4127352"/>
                </a:lnTo>
                <a:lnTo>
                  <a:pt x="5858495" y="4078239"/>
                </a:lnTo>
                <a:lnTo>
                  <a:pt x="5728271" y="4078239"/>
                </a:lnTo>
                <a:lnTo>
                  <a:pt x="5695715" y="4078239"/>
                </a:lnTo>
                <a:close/>
                <a:moveTo>
                  <a:pt x="5191522" y="4078239"/>
                </a:moveTo>
                <a:lnTo>
                  <a:pt x="5191522" y="4348734"/>
                </a:lnTo>
                <a:lnTo>
                  <a:pt x="5242496" y="4348734"/>
                </a:lnTo>
                <a:lnTo>
                  <a:pt x="5242496" y="4243810"/>
                </a:lnTo>
                <a:lnTo>
                  <a:pt x="5299981" y="4243810"/>
                </a:lnTo>
                <a:cubicBezTo>
                  <a:pt x="5316972" y="4243810"/>
                  <a:pt x="5331854" y="4240400"/>
                  <a:pt x="5344629" y="4233578"/>
                </a:cubicBezTo>
                <a:cubicBezTo>
                  <a:pt x="5357403" y="4226757"/>
                  <a:pt x="5367325" y="4217145"/>
                  <a:pt x="5374395" y="4204743"/>
                </a:cubicBezTo>
                <a:cubicBezTo>
                  <a:pt x="5381464" y="4192341"/>
                  <a:pt x="5384999" y="4177830"/>
                  <a:pt x="5384999" y="4161211"/>
                </a:cubicBezTo>
                <a:cubicBezTo>
                  <a:pt x="5384999" y="4144468"/>
                  <a:pt x="5381464" y="4129895"/>
                  <a:pt x="5374395" y="4117492"/>
                </a:cubicBezTo>
                <a:cubicBezTo>
                  <a:pt x="5367325" y="4105090"/>
                  <a:pt x="5357435" y="4095447"/>
                  <a:pt x="5344722" y="4088564"/>
                </a:cubicBezTo>
                <a:cubicBezTo>
                  <a:pt x="5332009" y="4081681"/>
                  <a:pt x="5317095" y="4078239"/>
                  <a:pt x="5299981" y="4078239"/>
                </a:cubicBezTo>
                <a:lnTo>
                  <a:pt x="5242496" y="4078239"/>
                </a:lnTo>
                <a:lnTo>
                  <a:pt x="5214776" y="4078239"/>
                </a:lnTo>
                <a:close/>
                <a:moveTo>
                  <a:pt x="5429647" y="4078053"/>
                </a:moveTo>
                <a:lnTo>
                  <a:pt x="5429647" y="4348734"/>
                </a:lnTo>
                <a:lnTo>
                  <a:pt x="5480621" y="4348734"/>
                </a:lnTo>
                <a:lnTo>
                  <a:pt x="5480621" y="4239904"/>
                </a:lnTo>
                <a:lnTo>
                  <a:pt x="5511542" y="4239904"/>
                </a:lnTo>
                <a:lnTo>
                  <a:pt x="5572522" y="4348734"/>
                </a:lnTo>
                <a:lnTo>
                  <a:pt x="5634286" y="4348734"/>
                </a:lnTo>
                <a:lnTo>
                  <a:pt x="5569623" y="4237225"/>
                </a:lnTo>
                <a:lnTo>
                  <a:pt x="5587405" y="4229858"/>
                </a:lnTo>
                <a:cubicBezTo>
                  <a:pt x="5598567" y="4223160"/>
                  <a:pt x="5607280" y="4213735"/>
                  <a:pt x="5613543" y="4201580"/>
                </a:cubicBezTo>
                <a:cubicBezTo>
                  <a:pt x="5619806" y="4189426"/>
                  <a:pt x="5622938" y="4175225"/>
                  <a:pt x="5622938" y="4158978"/>
                </a:cubicBezTo>
                <a:cubicBezTo>
                  <a:pt x="5622938" y="4142731"/>
                  <a:pt x="5619837" y="4128531"/>
                  <a:pt x="5613636" y="4116376"/>
                </a:cubicBezTo>
                <a:cubicBezTo>
                  <a:pt x="5607435" y="4104222"/>
                  <a:pt x="5598722" y="4094796"/>
                  <a:pt x="5587498" y="4088099"/>
                </a:cubicBezTo>
                <a:cubicBezTo>
                  <a:pt x="5576274" y="4081402"/>
                  <a:pt x="5563159" y="4078053"/>
                  <a:pt x="5548151" y="4078053"/>
                </a:cubicBezTo>
                <a:lnTo>
                  <a:pt x="5480621" y="4078053"/>
                </a:lnTo>
                <a:lnTo>
                  <a:pt x="5449925" y="4078053"/>
                </a:lnTo>
                <a:close/>
                <a:moveTo>
                  <a:pt x="6916105" y="4075448"/>
                </a:moveTo>
                <a:cubicBezTo>
                  <a:pt x="6884355" y="4075448"/>
                  <a:pt x="6859798" y="4082673"/>
                  <a:pt x="6842435" y="4097122"/>
                </a:cubicBezTo>
                <a:cubicBezTo>
                  <a:pt x="6825072" y="4111570"/>
                  <a:pt x="6816390" y="4132003"/>
                  <a:pt x="6816390" y="4158420"/>
                </a:cubicBezTo>
                <a:lnTo>
                  <a:pt x="6816390" y="4158606"/>
                </a:lnTo>
                <a:cubicBezTo>
                  <a:pt x="6816390" y="4174977"/>
                  <a:pt x="6819149" y="4188062"/>
                  <a:pt x="6824669" y="4197860"/>
                </a:cubicBezTo>
                <a:cubicBezTo>
                  <a:pt x="6830188" y="4207658"/>
                  <a:pt x="6837474" y="4215192"/>
                  <a:pt x="6846528" y="4220463"/>
                </a:cubicBezTo>
                <a:cubicBezTo>
                  <a:pt x="6855582" y="4225734"/>
                  <a:pt x="6865504" y="4229579"/>
                  <a:pt x="6876294" y="4231997"/>
                </a:cubicBezTo>
                <a:cubicBezTo>
                  <a:pt x="6887084" y="4234416"/>
                  <a:pt x="6897749" y="4236431"/>
                  <a:pt x="6908292" y="4238043"/>
                </a:cubicBezTo>
                <a:cubicBezTo>
                  <a:pt x="6917097" y="4239408"/>
                  <a:pt x="6925252" y="4241082"/>
                  <a:pt x="6932755" y="4243066"/>
                </a:cubicBezTo>
                <a:cubicBezTo>
                  <a:pt x="6940258" y="4245051"/>
                  <a:pt x="6946304" y="4248120"/>
                  <a:pt x="6950894" y="4252275"/>
                </a:cubicBezTo>
                <a:cubicBezTo>
                  <a:pt x="6955482" y="4256430"/>
                  <a:pt x="6957777" y="4262414"/>
                  <a:pt x="6957777" y="4270227"/>
                </a:cubicBezTo>
                <a:lnTo>
                  <a:pt x="6957777" y="4270413"/>
                </a:lnTo>
                <a:cubicBezTo>
                  <a:pt x="6957777" y="4280707"/>
                  <a:pt x="6953188" y="4288676"/>
                  <a:pt x="6944010" y="4294319"/>
                </a:cubicBezTo>
                <a:cubicBezTo>
                  <a:pt x="6934832" y="4299962"/>
                  <a:pt x="6921934" y="4302784"/>
                  <a:pt x="6905315" y="4302784"/>
                </a:cubicBezTo>
                <a:cubicBezTo>
                  <a:pt x="6890928" y="4302784"/>
                  <a:pt x="6876913" y="4300458"/>
                  <a:pt x="6863271" y="4295807"/>
                </a:cubicBezTo>
                <a:cubicBezTo>
                  <a:pt x="6849628" y="4291156"/>
                  <a:pt x="6837598" y="4284552"/>
                  <a:pt x="6827180" y="4275994"/>
                </a:cubicBezTo>
                <a:lnTo>
                  <a:pt x="6803554" y="4318038"/>
                </a:lnTo>
                <a:cubicBezTo>
                  <a:pt x="6812235" y="4325108"/>
                  <a:pt x="6821971" y="4331154"/>
                  <a:pt x="6832761" y="4336177"/>
                </a:cubicBezTo>
                <a:cubicBezTo>
                  <a:pt x="6843551" y="4341200"/>
                  <a:pt x="6855116" y="4345014"/>
                  <a:pt x="6867457" y="4347618"/>
                </a:cubicBezTo>
                <a:cubicBezTo>
                  <a:pt x="6879797" y="4350223"/>
                  <a:pt x="6892416" y="4351525"/>
                  <a:pt x="6905315" y="4351525"/>
                </a:cubicBezTo>
                <a:cubicBezTo>
                  <a:pt x="6938057" y="4351525"/>
                  <a:pt x="6963420" y="4344362"/>
                  <a:pt x="6981403" y="4330038"/>
                </a:cubicBezTo>
                <a:cubicBezTo>
                  <a:pt x="6999387" y="4315713"/>
                  <a:pt x="7008378" y="4295528"/>
                  <a:pt x="7008379" y="4269483"/>
                </a:cubicBezTo>
                <a:lnTo>
                  <a:pt x="7008379" y="4269111"/>
                </a:lnTo>
                <a:cubicBezTo>
                  <a:pt x="7008378" y="4253856"/>
                  <a:pt x="7005836" y="4241454"/>
                  <a:pt x="7000751" y="4231904"/>
                </a:cubicBezTo>
                <a:cubicBezTo>
                  <a:pt x="6995666" y="4222354"/>
                  <a:pt x="6988845" y="4214851"/>
                  <a:pt x="6980287" y="4209394"/>
                </a:cubicBezTo>
                <a:cubicBezTo>
                  <a:pt x="6971730" y="4203937"/>
                  <a:pt x="6962303" y="4199751"/>
                  <a:pt x="6952010" y="4196837"/>
                </a:cubicBezTo>
                <a:cubicBezTo>
                  <a:pt x="6941716" y="4193922"/>
                  <a:pt x="6931360" y="4191472"/>
                  <a:pt x="6920942" y="4189488"/>
                </a:cubicBezTo>
                <a:cubicBezTo>
                  <a:pt x="6911516" y="4187628"/>
                  <a:pt x="6902710" y="4185612"/>
                  <a:pt x="6894525" y="4183442"/>
                </a:cubicBezTo>
                <a:cubicBezTo>
                  <a:pt x="6886339" y="4181271"/>
                  <a:pt x="6879704" y="4177954"/>
                  <a:pt x="6874619" y="4173489"/>
                </a:cubicBezTo>
                <a:cubicBezTo>
                  <a:pt x="6869534" y="4169024"/>
                  <a:pt x="6866992" y="4162451"/>
                  <a:pt x="6866992" y="4153769"/>
                </a:cubicBezTo>
                <a:lnTo>
                  <a:pt x="6866992" y="4153583"/>
                </a:lnTo>
                <a:cubicBezTo>
                  <a:pt x="6866992" y="4144281"/>
                  <a:pt x="6871271" y="4137057"/>
                  <a:pt x="6879828" y="4131910"/>
                </a:cubicBezTo>
                <a:cubicBezTo>
                  <a:pt x="6888386" y="4126763"/>
                  <a:pt x="6900478" y="4124190"/>
                  <a:pt x="6916105" y="4124190"/>
                </a:cubicBezTo>
                <a:cubicBezTo>
                  <a:pt x="6926523" y="4124190"/>
                  <a:pt x="6937406" y="4126143"/>
                  <a:pt x="6948754" y="4130050"/>
                </a:cubicBezTo>
                <a:cubicBezTo>
                  <a:pt x="6960102" y="4133957"/>
                  <a:pt x="6970986" y="4139569"/>
                  <a:pt x="6981403" y="4146886"/>
                </a:cubicBezTo>
                <a:lnTo>
                  <a:pt x="7002984" y="4103726"/>
                </a:lnTo>
                <a:cubicBezTo>
                  <a:pt x="6989961" y="4094672"/>
                  <a:pt x="6975884" y="4087696"/>
                  <a:pt x="6960754" y="4082797"/>
                </a:cubicBezTo>
                <a:cubicBezTo>
                  <a:pt x="6945623" y="4077898"/>
                  <a:pt x="6930740" y="4075448"/>
                  <a:pt x="6916105" y="4075448"/>
                </a:cubicBezTo>
                <a:close/>
                <a:moveTo>
                  <a:pt x="6001705" y="4075448"/>
                </a:moveTo>
                <a:cubicBezTo>
                  <a:pt x="5969955" y="4075448"/>
                  <a:pt x="5945398" y="4082673"/>
                  <a:pt x="5928035" y="4097122"/>
                </a:cubicBezTo>
                <a:cubicBezTo>
                  <a:pt x="5910672" y="4111570"/>
                  <a:pt x="5901990" y="4132003"/>
                  <a:pt x="5901990" y="4158420"/>
                </a:cubicBezTo>
                <a:lnTo>
                  <a:pt x="5901990" y="4158606"/>
                </a:lnTo>
                <a:cubicBezTo>
                  <a:pt x="5901990" y="4174977"/>
                  <a:pt x="5904750" y="4188062"/>
                  <a:pt x="5910269" y="4197860"/>
                </a:cubicBezTo>
                <a:cubicBezTo>
                  <a:pt x="5915788" y="4207658"/>
                  <a:pt x="5923074" y="4215192"/>
                  <a:pt x="5932128" y="4220463"/>
                </a:cubicBezTo>
                <a:cubicBezTo>
                  <a:pt x="5941182" y="4225734"/>
                  <a:pt x="5951104" y="4229579"/>
                  <a:pt x="5961894" y="4231997"/>
                </a:cubicBezTo>
                <a:cubicBezTo>
                  <a:pt x="5972684" y="4234416"/>
                  <a:pt x="5983349" y="4236431"/>
                  <a:pt x="5993892" y="4238043"/>
                </a:cubicBezTo>
                <a:cubicBezTo>
                  <a:pt x="6002697" y="4239408"/>
                  <a:pt x="6010852" y="4241082"/>
                  <a:pt x="6018355" y="4243066"/>
                </a:cubicBezTo>
                <a:cubicBezTo>
                  <a:pt x="6025858" y="4245051"/>
                  <a:pt x="6031904" y="4248120"/>
                  <a:pt x="6036494" y="4252275"/>
                </a:cubicBezTo>
                <a:cubicBezTo>
                  <a:pt x="6041082" y="4256430"/>
                  <a:pt x="6043377" y="4262414"/>
                  <a:pt x="6043377" y="4270227"/>
                </a:cubicBezTo>
                <a:lnTo>
                  <a:pt x="6043377" y="4270413"/>
                </a:lnTo>
                <a:cubicBezTo>
                  <a:pt x="6043377" y="4280707"/>
                  <a:pt x="6038788" y="4288676"/>
                  <a:pt x="6029610" y="4294319"/>
                </a:cubicBezTo>
                <a:cubicBezTo>
                  <a:pt x="6020432" y="4299962"/>
                  <a:pt x="6007534" y="4302784"/>
                  <a:pt x="5990915" y="4302784"/>
                </a:cubicBezTo>
                <a:cubicBezTo>
                  <a:pt x="5976528" y="4302784"/>
                  <a:pt x="5962513" y="4300458"/>
                  <a:pt x="5948872" y="4295807"/>
                </a:cubicBezTo>
                <a:cubicBezTo>
                  <a:pt x="5935228" y="4291156"/>
                  <a:pt x="5923198" y="4284552"/>
                  <a:pt x="5912781" y="4275994"/>
                </a:cubicBezTo>
                <a:lnTo>
                  <a:pt x="5889154" y="4318038"/>
                </a:lnTo>
                <a:cubicBezTo>
                  <a:pt x="5897835" y="4325108"/>
                  <a:pt x="5907571" y="4331154"/>
                  <a:pt x="5918361" y="4336177"/>
                </a:cubicBezTo>
                <a:cubicBezTo>
                  <a:pt x="5929151" y="4341200"/>
                  <a:pt x="5940716" y="4345014"/>
                  <a:pt x="5953057" y="4347618"/>
                </a:cubicBezTo>
                <a:cubicBezTo>
                  <a:pt x="5965397" y="4350223"/>
                  <a:pt x="5978016" y="4351525"/>
                  <a:pt x="5990915" y="4351525"/>
                </a:cubicBezTo>
                <a:cubicBezTo>
                  <a:pt x="6023657" y="4351525"/>
                  <a:pt x="6049020" y="4344362"/>
                  <a:pt x="6067003" y="4330038"/>
                </a:cubicBezTo>
                <a:cubicBezTo>
                  <a:pt x="6084987" y="4315713"/>
                  <a:pt x="6093979" y="4295528"/>
                  <a:pt x="6093979" y="4269483"/>
                </a:cubicBezTo>
                <a:lnTo>
                  <a:pt x="6093979" y="4269111"/>
                </a:lnTo>
                <a:cubicBezTo>
                  <a:pt x="6093979" y="4253856"/>
                  <a:pt x="6091436" y="4241454"/>
                  <a:pt x="6086351" y="4231904"/>
                </a:cubicBezTo>
                <a:cubicBezTo>
                  <a:pt x="6081266" y="4222354"/>
                  <a:pt x="6074445" y="4214851"/>
                  <a:pt x="6065887" y="4209394"/>
                </a:cubicBezTo>
                <a:cubicBezTo>
                  <a:pt x="6057330" y="4203937"/>
                  <a:pt x="6047903" y="4199751"/>
                  <a:pt x="6037610" y="4196837"/>
                </a:cubicBezTo>
                <a:cubicBezTo>
                  <a:pt x="6027316" y="4193922"/>
                  <a:pt x="6016960" y="4191472"/>
                  <a:pt x="6006542" y="4189488"/>
                </a:cubicBezTo>
                <a:cubicBezTo>
                  <a:pt x="5997116" y="4187628"/>
                  <a:pt x="5988311" y="4185612"/>
                  <a:pt x="5980125" y="4183442"/>
                </a:cubicBezTo>
                <a:cubicBezTo>
                  <a:pt x="5971940" y="4181271"/>
                  <a:pt x="5965304" y="4177954"/>
                  <a:pt x="5960219" y="4173489"/>
                </a:cubicBezTo>
                <a:cubicBezTo>
                  <a:pt x="5955134" y="4169024"/>
                  <a:pt x="5952592" y="4162451"/>
                  <a:pt x="5952592" y="4153769"/>
                </a:cubicBezTo>
                <a:lnTo>
                  <a:pt x="5952592" y="4153583"/>
                </a:lnTo>
                <a:cubicBezTo>
                  <a:pt x="5952592" y="4144281"/>
                  <a:pt x="5956871" y="4137057"/>
                  <a:pt x="5965428" y="4131910"/>
                </a:cubicBezTo>
                <a:cubicBezTo>
                  <a:pt x="5973986" y="4126763"/>
                  <a:pt x="5986078" y="4124190"/>
                  <a:pt x="6001705" y="4124190"/>
                </a:cubicBezTo>
                <a:cubicBezTo>
                  <a:pt x="6012123" y="4124190"/>
                  <a:pt x="6023007" y="4126143"/>
                  <a:pt x="6034354" y="4130050"/>
                </a:cubicBezTo>
                <a:cubicBezTo>
                  <a:pt x="6045702" y="4133957"/>
                  <a:pt x="6056586" y="4139569"/>
                  <a:pt x="6067003" y="4146886"/>
                </a:cubicBezTo>
                <a:lnTo>
                  <a:pt x="6088584" y="4103726"/>
                </a:lnTo>
                <a:cubicBezTo>
                  <a:pt x="6075561" y="4094672"/>
                  <a:pt x="6061484" y="4087696"/>
                  <a:pt x="6046354" y="4082797"/>
                </a:cubicBezTo>
                <a:cubicBezTo>
                  <a:pt x="6031223" y="4077898"/>
                  <a:pt x="6016340" y="4075448"/>
                  <a:pt x="6001705" y="4075448"/>
                </a:cubicBezTo>
                <a:close/>
                <a:moveTo>
                  <a:pt x="8424218" y="2817025"/>
                </a:moveTo>
                <a:cubicBezTo>
                  <a:pt x="8465393" y="2817025"/>
                  <a:pt x="8497391" y="2828932"/>
                  <a:pt x="8520212" y="2852744"/>
                </a:cubicBezTo>
                <a:cubicBezTo>
                  <a:pt x="8543032" y="2876556"/>
                  <a:pt x="8554442" y="2910043"/>
                  <a:pt x="8554442" y="2953203"/>
                </a:cubicBezTo>
                <a:lnTo>
                  <a:pt x="8554442" y="3081195"/>
                </a:lnTo>
                <a:cubicBezTo>
                  <a:pt x="8554442" y="3124852"/>
                  <a:pt x="8543032" y="3158710"/>
                  <a:pt x="8520212" y="3182770"/>
                </a:cubicBezTo>
                <a:cubicBezTo>
                  <a:pt x="8497391" y="3206831"/>
                  <a:pt x="8465393" y="3218861"/>
                  <a:pt x="8424218" y="3218861"/>
                </a:cubicBezTo>
                <a:cubicBezTo>
                  <a:pt x="8383538" y="3218861"/>
                  <a:pt x="8351912" y="3206831"/>
                  <a:pt x="8329340" y="3182770"/>
                </a:cubicBezTo>
                <a:cubicBezTo>
                  <a:pt x="8306768" y="3158710"/>
                  <a:pt x="8295481" y="3124852"/>
                  <a:pt x="8295481" y="3081195"/>
                </a:cubicBezTo>
                <a:lnTo>
                  <a:pt x="8295481" y="2953203"/>
                </a:lnTo>
                <a:cubicBezTo>
                  <a:pt x="8295481" y="2910043"/>
                  <a:pt x="8306768" y="2876556"/>
                  <a:pt x="8329340" y="2852744"/>
                </a:cubicBezTo>
                <a:cubicBezTo>
                  <a:pt x="8351912" y="2828932"/>
                  <a:pt x="8383538" y="2817025"/>
                  <a:pt x="8424218" y="2817025"/>
                </a:cubicBezTo>
                <a:close/>
                <a:moveTo>
                  <a:pt x="10108803" y="2809584"/>
                </a:moveTo>
                <a:cubicBezTo>
                  <a:pt x="10147002" y="2809584"/>
                  <a:pt x="10176643" y="2822606"/>
                  <a:pt x="10197728" y="2848651"/>
                </a:cubicBezTo>
                <a:cubicBezTo>
                  <a:pt x="10218811" y="2874696"/>
                  <a:pt x="10229354" y="2911283"/>
                  <a:pt x="10229354" y="2958412"/>
                </a:cubicBezTo>
                <a:lnTo>
                  <a:pt x="10229354" y="3081195"/>
                </a:lnTo>
                <a:cubicBezTo>
                  <a:pt x="10229354" y="3127332"/>
                  <a:pt x="10218811" y="3163051"/>
                  <a:pt x="10197728" y="3188351"/>
                </a:cubicBezTo>
                <a:cubicBezTo>
                  <a:pt x="10176643" y="3213652"/>
                  <a:pt x="10147002" y="3226303"/>
                  <a:pt x="10108803" y="3226303"/>
                </a:cubicBezTo>
                <a:cubicBezTo>
                  <a:pt x="10084494" y="3226303"/>
                  <a:pt x="10063783" y="3221590"/>
                  <a:pt x="10046667" y="3212164"/>
                </a:cubicBezTo>
                <a:cubicBezTo>
                  <a:pt x="10029552" y="3202738"/>
                  <a:pt x="10016530" y="3189096"/>
                  <a:pt x="10007600" y="3171236"/>
                </a:cubicBezTo>
                <a:cubicBezTo>
                  <a:pt x="9998670" y="3153377"/>
                  <a:pt x="9994205" y="3131797"/>
                  <a:pt x="9994205" y="3106496"/>
                </a:cubicBezTo>
                <a:lnTo>
                  <a:pt x="9994205" y="2933111"/>
                </a:lnTo>
                <a:cubicBezTo>
                  <a:pt x="9994205" y="2906818"/>
                  <a:pt x="9998670" y="2884494"/>
                  <a:pt x="10007600" y="2866139"/>
                </a:cubicBezTo>
                <a:cubicBezTo>
                  <a:pt x="10016530" y="2847783"/>
                  <a:pt x="10029552" y="2833768"/>
                  <a:pt x="10046667" y="2824095"/>
                </a:cubicBezTo>
                <a:cubicBezTo>
                  <a:pt x="10063783" y="2814421"/>
                  <a:pt x="10084494" y="2809584"/>
                  <a:pt x="10108803" y="2809584"/>
                </a:cubicBezTo>
                <a:close/>
                <a:moveTo>
                  <a:pt x="4717653" y="2809584"/>
                </a:moveTo>
                <a:cubicBezTo>
                  <a:pt x="4755852" y="2809584"/>
                  <a:pt x="4785494" y="2822606"/>
                  <a:pt x="4806578" y="2848651"/>
                </a:cubicBezTo>
                <a:cubicBezTo>
                  <a:pt x="4827661" y="2874696"/>
                  <a:pt x="4838204" y="2911283"/>
                  <a:pt x="4838204" y="2958412"/>
                </a:cubicBezTo>
                <a:lnTo>
                  <a:pt x="4838204" y="3081195"/>
                </a:lnTo>
                <a:cubicBezTo>
                  <a:pt x="4838204" y="3127332"/>
                  <a:pt x="4827661" y="3163051"/>
                  <a:pt x="4806578" y="3188351"/>
                </a:cubicBezTo>
                <a:cubicBezTo>
                  <a:pt x="4785494" y="3213652"/>
                  <a:pt x="4755852" y="3226303"/>
                  <a:pt x="4717653" y="3226303"/>
                </a:cubicBezTo>
                <a:cubicBezTo>
                  <a:pt x="4693344" y="3226303"/>
                  <a:pt x="4672633" y="3221590"/>
                  <a:pt x="4655517" y="3212164"/>
                </a:cubicBezTo>
                <a:cubicBezTo>
                  <a:pt x="4638402" y="3202738"/>
                  <a:pt x="4625379" y="3189096"/>
                  <a:pt x="4616450" y="3171236"/>
                </a:cubicBezTo>
                <a:cubicBezTo>
                  <a:pt x="4607520" y="3153377"/>
                  <a:pt x="4603055" y="3131797"/>
                  <a:pt x="4603055" y="3106496"/>
                </a:cubicBezTo>
                <a:lnTo>
                  <a:pt x="4603055" y="2933111"/>
                </a:lnTo>
                <a:cubicBezTo>
                  <a:pt x="4603055" y="2906818"/>
                  <a:pt x="4607520" y="2884494"/>
                  <a:pt x="4616450" y="2866139"/>
                </a:cubicBezTo>
                <a:cubicBezTo>
                  <a:pt x="4625379" y="2847783"/>
                  <a:pt x="4638402" y="2833768"/>
                  <a:pt x="4655517" y="2824095"/>
                </a:cubicBezTo>
                <a:cubicBezTo>
                  <a:pt x="4672633" y="2814421"/>
                  <a:pt x="4693344" y="2809584"/>
                  <a:pt x="4717653" y="2809584"/>
                </a:cubicBezTo>
                <a:close/>
                <a:moveTo>
                  <a:pt x="5983734" y="2805863"/>
                </a:moveTo>
                <a:cubicBezTo>
                  <a:pt x="6021933" y="2805863"/>
                  <a:pt x="6052196" y="2818142"/>
                  <a:pt x="6074519" y="2842698"/>
                </a:cubicBezTo>
                <a:cubicBezTo>
                  <a:pt x="6096843" y="2867255"/>
                  <a:pt x="6110734" y="2901609"/>
                  <a:pt x="6116191" y="2945762"/>
                </a:cubicBezTo>
                <a:lnTo>
                  <a:pt x="6118423" y="2963621"/>
                </a:lnTo>
                <a:lnTo>
                  <a:pt x="5829650" y="2963621"/>
                </a:lnTo>
                <a:lnTo>
                  <a:pt x="5831488" y="2936134"/>
                </a:lnTo>
                <a:cubicBezTo>
                  <a:pt x="5836558" y="2900509"/>
                  <a:pt x="5849232" y="2871720"/>
                  <a:pt x="5869508" y="2849767"/>
                </a:cubicBezTo>
                <a:cubicBezTo>
                  <a:pt x="5896545" y="2820498"/>
                  <a:pt x="5934620" y="2805863"/>
                  <a:pt x="5983734" y="2805863"/>
                </a:cubicBezTo>
                <a:close/>
                <a:moveTo>
                  <a:pt x="8942586" y="2631734"/>
                </a:moveTo>
                <a:lnTo>
                  <a:pt x="8942586" y="3108728"/>
                </a:lnTo>
                <a:cubicBezTo>
                  <a:pt x="8942586" y="3205963"/>
                  <a:pt x="8965158" y="3281369"/>
                  <a:pt x="9010302" y="3334947"/>
                </a:cubicBezTo>
                <a:cubicBezTo>
                  <a:pt x="9055447" y="3388525"/>
                  <a:pt x="9119443" y="3415314"/>
                  <a:pt x="9202290" y="3415314"/>
                </a:cubicBezTo>
                <a:cubicBezTo>
                  <a:pt x="9253884" y="3415314"/>
                  <a:pt x="9295928" y="3399935"/>
                  <a:pt x="9328422" y="3369178"/>
                </a:cubicBezTo>
                <a:cubicBezTo>
                  <a:pt x="9344669" y="3353799"/>
                  <a:pt x="9358467" y="3337490"/>
                  <a:pt x="9369815" y="3320250"/>
                </a:cubicBezTo>
                <a:lnTo>
                  <a:pt x="9386093" y="3287014"/>
                </a:lnTo>
                <a:lnTo>
                  <a:pt x="9386093" y="3404152"/>
                </a:lnTo>
                <a:lnTo>
                  <a:pt x="9589243" y="3404152"/>
                </a:lnTo>
                <a:lnTo>
                  <a:pt x="9589243" y="2631734"/>
                </a:lnTo>
                <a:lnTo>
                  <a:pt x="9386093" y="2631734"/>
                </a:lnTo>
                <a:lnTo>
                  <a:pt x="9386093" y="3096822"/>
                </a:lnTo>
                <a:cubicBezTo>
                  <a:pt x="9386093" y="3136013"/>
                  <a:pt x="9375799" y="3166151"/>
                  <a:pt x="9355211" y="3187235"/>
                </a:cubicBezTo>
                <a:cubicBezTo>
                  <a:pt x="9334624" y="3208319"/>
                  <a:pt x="9305230" y="3218861"/>
                  <a:pt x="9267030" y="3218861"/>
                </a:cubicBezTo>
                <a:cubicBezTo>
                  <a:pt x="9228832" y="3218861"/>
                  <a:pt x="9199190" y="3208567"/>
                  <a:pt x="9178106" y="3187979"/>
                </a:cubicBezTo>
                <a:cubicBezTo>
                  <a:pt x="9157022" y="3167392"/>
                  <a:pt x="9146479" y="3138494"/>
                  <a:pt x="9146480" y="3101287"/>
                </a:cubicBezTo>
                <a:lnTo>
                  <a:pt x="9146480" y="2631734"/>
                </a:lnTo>
                <a:close/>
                <a:moveTo>
                  <a:pt x="2702074" y="2631734"/>
                </a:moveTo>
                <a:lnTo>
                  <a:pt x="2702074" y="3404152"/>
                </a:lnTo>
                <a:lnTo>
                  <a:pt x="2905969" y="3404152"/>
                </a:lnTo>
                <a:lnTo>
                  <a:pt x="2905969" y="2631734"/>
                </a:lnTo>
                <a:close/>
                <a:moveTo>
                  <a:pt x="10173543" y="2620572"/>
                </a:moveTo>
                <a:cubicBezTo>
                  <a:pt x="10132367" y="2620572"/>
                  <a:pt x="10094788" y="2632851"/>
                  <a:pt x="10060806" y="2657407"/>
                </a:cubicBezTo>
                <a:cubicBezTo>
                  <a:pt x="10035319" y="2675825"/>
                  <a:pt x="10013530" y="2700032"/>
                  <a:pt x="9995438" y="2730031"/>
                </a:cubicBezTo>
                <a:lnTo>
                  <a:pt x="9994205" y="2732365"/>
                </a:lnTo>
                <a:lnTo>
                  <a:pt x="9994205" y="2631734"/>
                </a:lnTo>
                <a:lnTo>
                  <a:pt x="9790311" y="2631734"/>
                </a:lnTo>
                <a:lnTo>
                  <a:pt x="9790311" y="3718180"/>
                </a:lnTo>
                <a:lnTo>
                  <a:pt x="9994205" y="3718180"/>
                </a:lnTo>
                <a:lnTo>
                  <a:pt x="9994205" y="3305903"/>
                </a:lnTo>
                <a:lnTo>
                  <a:pt x="9997275" y="3312693"/>
                </a:lnTo>
                <a:cubicBezTo>
                  <a:pt x="10012344" y="3340737"/>
                  <a:pt x="10032157" y="3363411"/>
                  <a:pt x="10056713" y="3380712"/>
                </a:cubicBezTo>
                <a:cubicBezTo>
                  <a:pt x="10089455" y="3403780"/>
                  <a:pt x="10128398" y="3415314"/>
                  <a:pt x="10173543" y="3415314"/>
                </a:cubicBezTo>
                <a:cubicBezTo>
                  <a:pt x="10256391" y="3415314"/>
                  <a:pt x="10320387" y="3386169"/>
                  <a:pt x="10365532" y="3327878"/>
                </a:cubicBezTo>
                <a:cubicBezTo>
                  <a:pt x="10410675" y="3269587"/>
                  <a:pt x="10433248" y="3187359"/>
                  <a:pt x="10433248" y="3081195"/>
                </a:cubicBezTo>
                <a:lnTo>
                  <a:pt x="10433248" y="2957668"/>
                </a:lnTo>
                <a:cubicBezTo>
                  <a:pt x="10433248" y="2850512"/>
                  <a:pt x="10410675" y="2767540"/>
                  <a:pt x="10365532" y="2708753"/>
                </a:cubicBezTo>
                <a:cubicBezTo>
                  <a:pt x="10320387" y="2649966"/>
                  <a:pt x="10256391" y="2620572"/>
                  <a:pt x="10173543" y="2620572"/>
                </a:cubicBezTo>
                <a:close/>
                <a:moveTo>
                  <a:pt x="8424962" y="2620572"/>
                </a:moveTo>
                <a:cubicBezTo>
                  <a:pt x="8318797" y="2620572"/>
                  <a:pt x="8236693" y="2649594"/>
                  <a:pt x="8178651" y="2707637"/>
                </a:cubicBezTo>
                <a:cubicBezTo>
                  <a:pt x="8120607" y="2765680"/>
                  <a:pt x="8091586" y="2847535"/>
                  <a:pt x="8091587" y="2953203"/>
                </a:cubicBezTo>
                <a:lnTo>
                  <a:pt x="8091587" y="3078963"/>
                </a:lnTo>
                <a:cubicBezTo>
                  <a:pt x="8091586" y="3185623"/>
                  <a:pt x="8120607" y="3268347"/>
                  <a:pt x="8178651" y="3327134"/>
                </a:cubicBezTo>
                <a:cubicBezTo>
                  <a:pt x="8236693" y="3385921"/>
                  <a:pt x="8318797" y="3415314"/>
                  <a:pt x="8424962" y="3415314"/>
                </a:cubicBezTo>
                <a:cubicBezTo>
                  <a:pt x="8531126" y="3415314"/>
                  <a:pt x="8613229" y="3386169"/>
                  <a:pt x="8671272" y="3327878"/>
                </a:cubicBezTo>
                <a:cubicBezTo>
                  <a:pt x="8729315" y="3269587"/>
                  <a:pt x="8758336" y="3187359"/>
                  <a:pt x="8758336" y="3081195"/>
                </a:cubicBezTo>
                <a:lnTo>
                  <a:pt x="8758336" y="2953203"/>
                </a:lnTo>
                <a:cubicBezTo>
                  <a:pt x="8758336" y="2847535"/>
                  <a:pt x="8729315" y="2765680"/>
                  <a:pt x="8671272" y="2707637"/>
                </a:cubicBezTo>
                <a:cubicBezTo>
                  <a:pt x="8613229" y="2649594"/>
                  <a:pt x="8531126" y="2620572"/>
                  <a:pt x="8424962" y="2620572"/>
                </a:cubicBezTo>
                <a:close/>
                <a:moveTo>
                  <a:pt x="7864326" y="2620572"/>
                </a:moveTo>
                <a:cubicBezTo>
                  <a:pt x="7823647" y="2620572"/>
                  <a:pt x="7786315" y="2633471"/>
                  <a:pt x="7752333" y="2659267"/>
                </a:cubicBezTo>
                <a:cubicBezTo>
                  <a:pt x="7726846" y="2678615"/>
                  <a:pt x="7704917" y="2703544"/>
                  <a:pt x="7686546" y="2734054"/>
                </a:cubicBezTo>
                <a:lnTo>
                  <a:pt x="7684988" y="2736989"/>
                </a:lnTo>
                <a:lnTo>
                  <a:pt x="7684988" y="2631734"/>
                </a:lnTo>
                <a:lnTo>
                  <a:pt x="7466211" y="2631734"/>
                </a:lnTo>
                <a:lnTo>
                  <a:pt x="7466211" y="3404152"/>
                </a:lnTo>
                <a:lnTo>
                  <a:pt x="7684988" y="3404152"/>
                </a:lnTo>
                <a:lnTo>
                  <a:pt x="7684988" y="2967342"/>
                </a:lnTo>
                <a:cubicBezTo>
                  <a:pt x="7684988" y="2920213"/>
                  <a:pt x="7696274" y="2883378"/>
                  <a:pt x="7718847" y="2856837"/>
                </a:cubicBezTo>
                <a:cubicBezTo>
                  <a:pt x="7741419" y="2830296"/>
                  <a:pt x="7773293" y="2817025"/>
                  <a:pt x="7814469" y="2817025"/>
                </a:cubicBezTo>
                <a:cubicBezTo>
                  <a:pt x="7833321" y="2817025"/>
                  <a:pt x="7850064" y="2819506"/>
                  <a:pt x="7864698" y="2824467"/>
                </a:cubicBezTo>
                <a:cubicBezTo>
                  <a:pt x="7879333" y="2829428"/>
                  <a:pt x="7891364" y="2836869"/>
                  <a:pt x="7900789" y="2846791"/>
                </a:cubicBezTo>
                <a:lnTo>
                  <a:pt x="8019852" y="2680848"/>
                </a:lnTo>
                <a:cubicBezTo>
                  <a:pt x="8000504" y="2661004"/>
                  <a:pt x="7977808" y="2645997"/>
                  <a:pt x="7951763" y="2635827"/>
                </a:cubicBezTo>
                <a:cubicBezTo>
                  <a:pt x="7925718" y="2625657"/>
                  <a:pt x="7896573" y="2620572"/>
                  <a:pt x="7864326" y="2620572"/>
                </a:cubicBezTo>
                <a:close/>
                <a:moveTo>
                  <a:pt x="5983734" y="2620572"/>
                </a:moveTo>
                <a:cubicBezTo>
                  <a:pt x="5875586" y="2620572"/>
                  <a:pt x="5791870" y="2652074"/>
                  <a:pt x="5732586" y="2715078"/>
                </a:cubicBezTo>
                <a:cubicBezTo>
                  <a:pt x="5673303" y="2778082"/>
                  <a:pt x="5643661" y="2867131"/>
                  <a:pt x="5643661" y="2982224"/>
                </a:cubicBezTo>
                <a:lnTo>
                  <a:pt x="5643661" y="3069289"/>
                </a:lnTo>
                <a:cubicBezTo>
                  <a:pt x="5643661" y="3179422"/>
                  <a:pt x="5674543" y="3264626"/>
                  <a:pt x="5736307" y="3324901"/>
                </a:cubicBezTo>
                <a:cubicBezTo>
                  <a:pt x="5798071" y="3385177"/>
                  <a:pt x="5885011" y="3415314"/>
                  <a:pt x="5997129" y="3415314"/>
                </a:cubicBezTo>
                <a:cubicBezTo>
                  <a:pt x="6048226" y="3415314"/>
                  <a:pt x="6098828" y="3405268"/>
                  <a:pt x="6148933" y="3385177"/>
                </a:cubicBezTo>
                <a:cubicBezTo>
                  <a:pt x="6199038" y="3365085"/>
                  <a:pt x="6244183" y="3336684"/>
                  <a:pt x="6284366" y="3299973"/>
                </a:cubicBezTo>
                <a:lnTo>
                  <a:pt x="6151165" y="3181654"/>
                </a:lnTo>
                <a:cubicBezTo>
                  <a:pt x="6129337" y="3199514"/>
                  <a:pt x="6105028" y="3213280"/>
                  <a:pt x="6078239" y="3222954"/>
                </a:cubicBezTo>
                <a:cubicBezTo>
                  <a:pt x="6051450" y="3232628"/>
                  <a:pt x="6024415" y="3237465"/>
                  <a:pt x="5997129" y="3237465"/>
                </a:cubicBezTo>
                <a:cubicBezTo>
                  <a:pt x="5944046" y="3237465"/>
                  <a:pt x="5902748" y="3223078"/>
                  <a:pt x="5873230" y="3194305"/>
                </a:cubicBezTo>
                <a:cubicBezTo>
                  <a:pt x="5851092" y="3172724"/>
                  <a:pt x="5837256" y="3144447"/>
                  <a:pt x="5831720" y="3109473"/>
                </a:cubicBezTo>
                <a:lnTo>
                  <a:pt x="5831111" y="3101287"/>
                </a:lnTo>
                <a:lnTo>
                  <a:pt x="6304458" y="3101287"/>
                </a:lnTo>
                <a:lnTo>
                  <a:pt x="6304458" y="3050685"/>
                </a:lnTo>
                <a:cubicBezTo>
                  <a:pt x="6304458" y="2914260"/>
                  <a:pt x="6276553" y="2808468"/>
                  <a:pt x="6220742" y="2733309"/>
                </a:cubicBezTo>
                <a:cubicBezTo>
                  <a:pt x="6164932" y="2658151"/>
                  <a:pt x="6085929" y="2620572"/>
                  <a:pt x="5983734" y="2620572"/>
                </a:cubicBezTo>
                <a:close/>
                <a:moveTo>
                  <a:pt x="4782393" y="2620572"/>
                </a:moveTo>
                <a:cubicBezTo>
                  <a:pt x="4741217" y="2620572"/>
                  <a:pt x="4703638" y="2632851"/>
                  <a:pt x="4669656" y="2657407"/>
                </a:cubicBezTo>
                <a:cubicBezTo>
                  <a:pt x="4644169" y="2675825"/>
                  <a:pt x="4622380" y="2700032"/>
                  <a:pt x="4604288" y="2730031"/>
                </a:cubicBezTo>
                <a:lnTo>
                  <a:pt x="4603055" y="2732365"/>
                </a:lnTo>
                <a:lnTo>
                  <a:pt x="4603055" y="2631734"/>
                </a:lnTo>
                <a:lnTo>
                  <a:pt x="4399161" y="2631734"/>
                </a:lnTo>
                <a:lnTo>
                  <a:pt x="4399161" y="3718180"/>
                </a:lnTo>
                <a:lnTo>
                  <a:pt x="4603055" y="3718180"/>
                </a:lnTo>
                <a:lnTo>
                  <a:pt x="4603055" y="3305903"/>
                </a:lnTo>
                <a:lnTo>
                  <a:pt x="4606125" y="3312693"/>
                </a:lnTo>
                <a:cubicBezTo>
                  <a:pt x="4621194" y="3340737"/>
                  <a:pt x="4641006" y="3363411"/>
                  <a:pt x="4665563" y="3380712"/>
                </a:cubicBezTo>
                <a:cubicBezTo>
                  <a:pt x="4698306" y="3403780"/>
                  <a:pt x="4737249" y="3415314"/>
                  <a:pt x="4782393" y="3415314"/>
                </a:cubicBezTo>
                <a:cubicBezTo>
                  <a:pt x="4865240" y="3415314"/>
                  <a:pt x="4929237" y="3386169"/>
                  <a:pt x="4974381" y="3327878"/>
                </a:cubicBezTo>
                <a:cubicBezTo>
                  <a:pt x="5019526" y="3269587"/>
                  <a:pt x="5042098" y="3187359"/>
                  <a:pt x="5042098" y="3081195"/>
                </a:cubicBezTo>
                <a:lnTo>
                  <a:pt x="5042098" y="2957668"/>
                </a:lnTo>
                <a:cubicBezTo>
                  <a:pt x="5042098" y="2850512"/>
                  <a:pt x="5019526" y="2767540"/>
                  <a:pt x="4974381" y="2708753"/>
                </a:cubicBezTo>
                <a:cubicBezTo>
                  <a:pt x="4929237" y="2649966"/>
                  <a:pt x="4865240" y="2620572"/>
                  <a:pt x="4782393" y="2620572"/>
                </a:cubicBezTo>
                <a:close/>
                <a:moveTo>
                  <a:pt x="3488631" y="2620572"/>
                </a:moveTo>
                <a:cubicBezTo>
                  <a:pt x="3441502" y="2620572"/>
                  <a:pt x="3400946" y="2633222"/>
                  <a:pt x="3366964" y="2658523"/>
                </a:cubicBezTo>
                <a:cubicBezTo>
                  <a:pt x="3341477" y="2677499"/>
                  <a:pt x="3319269" y="2702474"/>
                  <a:pt x="3300340" y="2733449"/>
                </a:cubicBezTo>
                <a:lnTo>
                  <a:pt x="3298131" y="2737533"/>
                </a:lnTo>
                <a:lnTo>
                  <a:pt x="3298131" y="2631734"/>
                </a:lnTo>
                <a:lnTo>
                  <a:pt x="3094236" y="2631734"/>
                </a:lnTo>
                <a:lnTo>
                  <a:pt x="3094236" y="3404152"/>
                </a:lnTo>
                <a:lnTo>
                  <a:pt x="3298131" y="3404152"/>
                </a:lnTo>
                <a:lnTo>
                  <a:pt x="3298131" y="2937576"/>
                </a:lnTo>
                <a:cubicBezTo>
                  <a:pt x="3298131" y="2899377"/>
                  <a:pt x="3308425" y="2869735"/>
                  <a:pt x="3329013" y="2848651"/>
                </a:cubicBezTo>
                <a:cubicBezTo>
                  <a:pt x="3349601" y="2827567"/>
                  <a:pt x="3378746" y="2817025"/>
                  <a:pt x="3416449" y="2817025"/>
                </a:cubicBezTo>
                <a:cubicBezTo>
                  <a:pt x="3457625" y="2817025"/>
                  <a:pt x="3489251" y="2829304"/>
                  <a:pt x="3511327" y="2853860"/>
                </a:cubicBezTo>
                <a:cubicBezTo>
                  <a:pt x="3533403" y="2878417"/>
                  <a:pt x="3544441" y="2913267"/>
                  <a:pt x="3544441" y="2958412"/>
                </a:cubicBezTo>
                <a:lnTo>
                  <a:pt x="3544441" y="3404152"/>
                </a:lnTo>
                <a:lnTo>
                  <a:pt x="3748336" y="3404152"/>
                </a:lnTo>
                <a:lnTo>
                  <a:pt x="3748336" y="2957668"/>
                </a:lnTo>
                <a:lnTo>
                  <a:pt x="3748174" y="2951698"/>
                </a:lnTo>
                <a:lnTo>
                  <a:pt x="3748336" y="2952459"/>
                </a:lnTo>
                <a:cubicBezTo>
                  <a:pt x="3748336" y="2909299"/>
                  <a:pt x="3758878" y="2875936"/>
                  <a:pt x="3779962" y="2852372"/>
                </a:cubicBezTo>
                <a:cubicBezTo>
                  <a:pt x="3801046" y="2828808"/>
                  <a:pt x="3831183" y="2817025"/>
                  <a:pt x="3870375" y="2817025"/>
                </a:cubicBezTo>
                <a:cubicBezTo>
                  <a:pt x="3910062" y="2817025"/>
                  <a:pt x="3940696" y="2829304"/>
                  <a:pt x="3962276" y="2853860"/>
                </a:cubicBezTo>
                <a:cubicBezTo>
                  <a:pt x="3983856" y="2878417"/>
                  <a:pt x="3994646" y="2913267"/>
                  <a:pt x="3994646" y="2958412"/>
                </a:cubicBezTo>
                <a:lnTo>
                  <a:pt x="3994646" y="3404152"/>
                </a:lnTo>
                <a:lnTo>
                  <a:pt x="4198541" y="3404152"/>
                </a:lnTo>
                <a:lnTo>
                  <a:pt x="4198541" y="2957668"/>
                </a:lnTo>
                <a:cubicBezTo>
                  <a:pt x="4198541" y="2850512"/>
                  <a:pt x="4175597" y="2767540"/>
                  <a:pt x="4129708" y="2708753"/>
                </a:cubicBezTo>
                <a:cubicBezTo>
                  <a:pt x="4083819" y="2649966"/>
                  <a:pt x="4018955" y="2620572"/>
                  <a:pt x="3935115" y="2620572"/>
                </a:cubicBezTo>
                <a:cubicBezTo>
                  <a:pt x="3887986" y="2620572"/>
                  <a:pt x="3844826" y="2633843"/>
                  <a:pt x="3805634" y="2660384"/>
                </a:cubicBezTo>
                <a:cubicBezTo>
                  <a:pt x="3776241" y="2680289"/>
                  <a:pt x="3751033" y="2706544"/>
                  <a:pt x="3730011" y="2739146"/>
                </a:cubicBezTo>
                <a:lnTo>
                  <a:pt x="3714277" y="2766979"/>
                </a:lnTo>
                <a:lnTo>
                  <a:pt x="3710245" y="2757378"/>
                </a:lnTo>
                <a:cubicBezTo>
                  <a:pt x="3701781" y="2739658"/>
                  <a:pt x="3691905" y="2723450"/>
                  <a:pt x="3680619" y="2708753"/>
                </a:cubicBezTo>
                <a:cubicBezTo>
                  <a:pt x="3635474" y="2649966"/>
                  <a:pt x="3571478" y="2620572"/>
                  <a:pt x="3488631" y="2620572"/>
                </a:cubicBezTo>
                <a:close/>
                <a:moveTo>
                  <a:pt x="5227836" y="2322172"/>
                </a:moveTo>
                <a:lnTo>
                  <a:pt x="5227836" y="3199514"/>
                </a:lnTo>
                <a:cubicBezTo>
                  <a:pt x="5227836" y="3264502"/>
                  <a:pt x="5244951" y="3314855"/>
                  <a:pt x="5279182" y="3350574"/>
                </a:cubicBezTo>
                <a:cubicBezTo>
                  <a:pt x="5313412" y="3386293"/>
                  <a:pt x="5361533" y="3404152"/>
                  <a:pt x="5423545" y="3404152"/>
                </a:cubicBezTo>
                <a:lnTo>
                  <a:pt x="5527725" y="3404152"/>
                </a:lnTo>
                <a:lnTo>
                  <a:pt x="5527725" y="3207699"/>
                </a:lnTo>
                <a:lnTo>
                  <a:pt x="5493495" y="3207699"/>
                </a:lnTo>
                <a:cubicBezTo>
                  <a:pt x="5473651" y="3207699"/>
                  <a:pt x="5458395" y="3202490"/>
                  <a:pt x="5447730" y="3192072"/>
                </a:cubicBezTo>
                <a:cubicBezTo>
                  <a:pt x="5437063" y="3181654"/>
                  <a:pt x="5431730" y="3167267"/>
                  <a:pt x="5431730" y="3148912"/>
                </a:cubicBezTo>
                <a:lnTo>
                  <a:pt x="5431730" y="2322172"/>
                </a:lnTo>
                <a:close/>
                <a:moveTo>
                  <a:pt x="2702074" y="2322172"/>
                </a:moveTo>
                <a:lnTo>
                  <a:pt x="2702074" y="2526066"/>
                </a:lnTo>
                <a:lnTo>
                  <a:pt x="2905969" y="2526066"/>
                </a:lnTo>
                <a:lnTo>
                  <a:pt x="2905969" y="2322172"/>
                </a:lnTo>
                <a:close/>
                <a:moveTo>
                  <a:pt x="6871345" y="2311010"/>
                </a:moveTo>
                <a:cubicBezTo>
                  <a:pt x="6791970" y="2311010"/>
                  <a:pt x="6722889" y="2327753"/>
                  <a:pt x="6664102" y="2361239"/>
                </a:cubicBezTo>
                <a:cubicBezTo>
                  <a:pt x="6605315" y="2394726"/>
                  <a:pt x="6559550" y="2441731"/>
                  <a:pt x="6526808" y="2502254"/>
                </a:cubicBezTo>
                <a:cubicBezTo>
                  <a:pt x="6494066" y="2562777"/>
                  <a:pt x="6477695" y="2633719"/>
                  <a:pt x="6477695" y="2715078"/>
                </a:cubicBezTo>
                <a:lnTo>
                  <a:pt x="6477695" y="3034314"/>
                </a:lnTo>
                <a:cubicBezTo>
                  <a:pt x="6477695" y="3110713"/>
                  <a:pt x="6494190" y="3177562"/>
                  <a:pt x="6527180" y="3234860"/>
                </a:cubicBezTo>
                <a:cubicBezTo>
                  <a:pt x="6560170" y="3292159"/>
                  <a:pt x="6606555" y="3336559"/>
                  <a:pt x="6666334" y="3368062"/>
                </a:cubicBezTo>
                <a:cubicBezTo>
                  <a:pt x="6726113" y="3399563"/>
                  <a:pt x="6795938" y="3415314"/>
                  <a:pt x="6875810" y="3415314"/>
                </a:cubicBezTo>
                <a:cubicBezTo>
                  <a:pt x="6955184" y="3415314"/>
                  <a:pt x="7024265" y="3398571"/>
                  <a:pt x="7083053" y="3365085"/>
                </a:cubicBezTo>
                <a:cubicBezTo>
                  <a:pt x="7141840" y="3331599"/>
                  <a:pt x="7187604" y="3284470"/>
                  <a:pt x="7220347" y="3223698"/>
                </a:cubicBezTo>
                <a:cubicBezTo>
                  <a:pt x="7253089" y="3162927"/>
                  <a:pt x="7269460" y="3091861"/>
                  <a:pt x="7269460" y="3010502"/>
                </a:cubicBezTo>
                <a:lnTo>
                  <a:pt x="7269460" y="2799166"/>
                </a:lnTo>
                <a:lnTo>
                  <a:pt x="6894413" y="2799166"/>
                </a:lnTo>
                <a:lnTo>
                  <a:pt x="6894413" y="2995619"/>
                </a:lnTo>
                <a:lnTo>
                  <a:pt x="7058124" y="2995619"/>
                </a:lnTo>
                <a:lnTo>
                  <a:pt x="7058124" y="3013479"/>
                </a:lnTo>
                <a:cubicBezTo>
                  <a:pt x="7058124" y="3073506"/>
                  <a:pt x="7041505" y="3120263"/>
                  <a:pt x="7008267" y="3153749"/>
                </a:cubicBezTo>
                <a:cubicBezTo>
                  <a:pt x="6975028" y="3187235"/>
                  <a:pt x="6930876" y="3203978"/>
                  <a:pt x="6875810" y="3203978"/>
                </a:cubicBezTo>
                <a:cubicBezTo>
                  <a:pt x="6819751" y="3203978"/>
                  <a:pt x="6774606" y="3188475"/>
                  <a:pt x="6740376" y="3157470"/>
                </a:cubicBezTo>
                <a:cubicBezTo>
                  <a:pt x="6706145" y="3126464"/>
                  <a:pt x="6689030" y="3085412"/>
                  <a:pt x="6689031" y="3034314"/>
                </a:cubicBezTo>
                <a:lnTo>
                  <a:pt x="6689031" y="2715078"/>
                </a:lnTo>
                <a:cubicBezTo>
                  <a:pt x="6689030" y="2657035"/>
                  <a:pt x="6705649" y="2610402"/>
                  <a:pt x="6738888" y="2575180"/>
                </a:cubicBezTo>
                <a:cubicBezTo>
                  <a:pt x="6772126" y="2539957"/>
                  <a:pt x="6816279" y="2522346"/>
                  <a:pt x="6871345" y="2522346"/>
                </a:cubicBezTo>
                <a:cubicBezTo>
                  <a:pt x="6908056" y="2522346"/>
                  <a:pt x="6942658" y="2531895"/>
                  <a:pt x="6975153" y="2550995"/>
                </a:cubicBezTo>
                <a:cubicBezTo>
                  <a:pt x="7007646" y="2570095"/>
                  <a:pt x="7029351" y="2597256"/>
                  <a:pt x="7040265" y="2632478"/>
                </a:cubicBezTo>
                <a:lnTo>
                  <a:pt x="7260531" y="2632478"/>
                </a:lnTo>
                <a:cubicBezTo>
                  <a:pt x="7247632" y="2567986"/>
                  <a:pt x="7222827" y="2511680"/>
                  <a:pt x="7186117" y="2463558"/>
                </a:cubicBezTo>
                <a:cubicBezTo>
                  <a:pt x="7149405" y="2415438"/>
                  <a:pt x="7104137" y="2377982"/>
                  <a:pt x="7050311" y="2351193"/>
                </a:cubicBezTo>
                <a:cubicBezTo>
                  <a:pt x="6996485" y="2324404"/>
                  <a:pt x="6936829" y="2311010"/>
                  <a:pt x="6871345" y="2311010"/>
                </a:cubicBezTo>
                <a:close/>
                <a:moveTo>
                  <a:pt x="2168376" y="2311010"/>
                </a:moveTo>
                <a:cubicBezTo>
                  <a:pt x="2041376" y="2311010"/>
                  <a:pt x="1943150" y="2339907"/>
                  <a:pt x="1873697" y="2397702"/>
                </a:cubicBezTo>
                <a:cubicBezTo>
                  <a:pt x="1804243" y="2455497"/>
                  <a:pt x="1769517" y="2537228"/>
                  <a:pt x="1769517" y="2642897"/>
                </a:cubicBezTo>
                <a:lnTo>
                  <a:pt x="1769517" y="2643640"/>
                </a:lnTo>
                <a:cubicBezTo>
                  <a:pt x="1769517" y="2709125"/>
                  <a:pt x="1780555" y="2761463"/>
                  <a:pt x="1802631" y="2800654"/>
                </a:cubicBezTo>
                <a:cubicBezTo>
                  <a:pt x="1824707" y="2839846"/>
                  <a:pt x="1853853" y="2869983"/>
                  <a:pt x="1890068" y="2891067"/>
                </a:cubicBezTo>
                <a:cubicBezTo>
                  <a:pt x="1926283" y="2912151"/>
                  <a:pt x="1965970" y="2927530"/>
                  <a:pt x="2009130" y="2937204"/>
                </a:cubicBezTo>
                <a:cubicBezTo>
                  <a:pt x="2052290" y="2946878"/>
                  <a:pt x="2094954" y="2954939"/>
                  <a:pt x="2137122" y="2961389"/>
                </a:cubicBezTo>
                <a:cubicBezTo>
                  <a:pt x="2172345" y="2966846"/>
                  <a:pt x="2204963" y="2973543"/>
                  <a:pt x="2234977" y="2981480"/>
                </a:cubicBezTo>
                <a:cubicBezTo>
                  <a:pt x="2264991" y="2989418"/>
                  <a:pt x="2289175" y="3001696"/>
                  <a:pt x="2307531" y="3018315"/>
                </a:cubicBezTo>
                <a:cubicBezTo>
                  <a:pt x="2325886" y="3034934"/>
                  <a:pt x="2335064" y="3058871"/>
                  <a:pt x="2335064" y="3090125"/>
                </a:cubicBezTo>
                <a:lnTo>
                  <a:pt x="2335064" y="3090869"/>
                </a:lnTo>
                <a:cubicBezTo>
                  <a:pt x="2335064" y="3132045"/>
                  <a:pt x="2316708" y="3163919"/>
                  <a:pt x="2279997" y="3186491"/>
                </a:cubicBezTo>
                <a:cubicBezTo>
                  <a:pt x="2243287" y="3209063"/>
                  <a:pt x="2191693" y="3220349"/>
                  <a:pt x="2125216" y="3220349"/>
                </a:cubicBezTo>
                <a:cubicBezTo>
                  <a:pt x="2067669" y="3220349"/>
                  <a:pt x="2011611" y="3211048"/>
                  <a:pt x="1957040" y="3192444"/>
                </a:cubicBezTo>
                <a:cubicBezTo>
                  <a:pt x="1902470" y="3173841"/>
                  <a:pt x="1854349" y="3147424"/>
                  <a:pt x="1812677" y="3113193"/>
                </a:cubicBezTo>
                <a:lnTo>
                  <a:pt x="1718171" y="3281369"/>
                </a:lnTo>
                <a:cubicBezTo>
                  <a:pt x="1752898" y="3309646"/>
                  <a:pt x="1791841" y="3333831"/>
                  <a:pt x="1835001" y="3353923"/>
                </a:cubicBezTo>
                <a:cubicBezTo>
                  <a:pt x="1878162" y="3374015"/>
                  <a:pt x="1924422" y="3389269"/>
                  <a:pt x="1973783" y="3399687"/>
                </a:cubicBezTo>
                <a:cubicBezTo>
                  <a:pt x="2023145" y="3410105"/>
                  <a:pt x="2073622" y="3415314"/>
                  <a:pt x="2125216" y="3415314"/>
                </a:cubicBezTo>
                <a:cubicBezTo>
                  <a:pt x="2256185" y="3415314"/>
                  <a:pt x="2357636" y="3386665"/>
                  <a:pt x="2429569" y="3329366"/>
                </a:cubicBezTo>
                <a:cubicBezTo>
                  <a:pt x="2501503" y="3272067"/>
                  <a:pt x="2537470" y="3191328"/>
                  <a:pt x="2537470" y="3087148"/>
                </a:cubicBezTo>
                <a:lnTo>
                  <a:pt x="2537470" y="3085660"/>
                </a:lnTo>
                <a:cubicBezTo>
                  <a:pt x="2537470" y="3024640"/>
                  <a:pt x="2527300" y="2975031"/>
                  <a:pt x="2506960" y="2936832"/>
                </a:cubicBezTo>
                <a:cubicBezTo>
                  <a:pt x="2486620" y="2898633"/>
                  <a:pt x="2459335" y="2868619"/>
                  <a:pt x="2425105" y="2846791"/>
                </a:cubicBezTo>
                <a:cubicBezTo>
                  <a:pt x="2390874" y="2824963"/>
                  <a:pt x="2353171" y="2808220"/>
                  <a:pt x="2311995" y="2796561"/>
                </a:cubicBezTo>
                <a:cubicBezTo>
                  <a:pt x="2270820" y="2784903"/>
                  <a:pt x="2229396" y="2775105"/>
                  <a:pt x="2187724" y="2767168"/>
                </a:cubicBezTo>
                <a:cubicBezTo>
                  <a:pt x="2150021" y="2759726"/>
                  <a:pt x="2114798" y="2751665"/>
                  <a:pt x="2082056" y="2742983"/>
                </a:cubicBezTo>
                <a:cubicBezTo>
                  <a:pt x="2049314" y="2734302"/>
                  <a:pt x="2022773" y="2721031"/>
                  <a:pt x="2002433" y="2703172"/>
                </a:cubicBezTo>
                <a:cubicBezTo>
                  <a:pt x="1982093" y="2685312"/>
                  <a:pt x="1971923" y="2659019"/>
                  <a:pt x="1971923" y="2624293"/>
                </a:cubicBezTo>
                <a:lnTo>
                  <a:pt x="1971923" y="2623549"/>
                </a:lnTo>
                <a:cubicBezTo>
                  <a:pt x="1971923" y="2586342"/>
                  <a:pt x="1989038" y="2557444"/>
                  <a:pt x="2023269" y="2536856"/>
                </a:cubicBezTo>
                <a:cubicBezTo>
                  <a:pt x="2057499" y="2516268"/>
                  <a:pt x="2105868" y="2505974"/>
                  <a:pt x="2168376" y="2505974"/>
                </a:cubicBezTo>
                <a:cubicBezTo>
                  <a:pt x="2210048" y="2505974"/>
                  <a:pt x="2253581" y="2513788"/>
                  <a:pt x="2298973" y="2529415"/>
                </a:cubicBezTo>
                <a:cubicBezTo>
                  <a:pt x="2344366" y="2545042"/>
                  <a:pt x="2387898" y="2567490"/>
                  <a:pt x="2429569" y="2596760"/>
                </a:cubicBezTo>
                <a:lnTo>
                  <a:pt x="2515890" y="2424119"/>
                </a:lnTo>
                <a:cubicBezTo>
                  <a:pt x="2463800" y="2387904"/>
                  <a:pt x="2407494" y="2359999"/>
                  <a:pt x="2346970" y="2340403"/>
                </a:cubicBezTo>
                <a:cubicBezTo>
                  <a:pt x="2286447" y="2320808"/>
                  <a:pt x="2226915" y="2311010"/>
                  <a:pt x="2168376" y="231101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55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E43DF5-D5F8-A1A0-3BD4-2C67EAE54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191" y="-1764754"/>
            <a:ext cx="10606101" cy="1705353"/>
          </a:xfrm>
        </p:spPr>
        <p:txBody>
          <a:bodyPr>
            <a:noAutofit/>
          </a:bodyPr>
          <a:lstStyle/>
          <a:p>
            <a:r>
              <a:rPr lang="en-US" b="1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1000">
                      <a:schemeClr val="tx1"/>
                    </a:gs>
                  </a:gsLst>
                  <a:lin ang="8400000" scaled="0"/>
                </a:gradFill>
                <a:latin typeface="Bahnschrift" panose="020B0502040204020203" pitchFamily="34" charset="0"/>
              </a:rPr>
              <a:t>Finanzierung</a:t>
            </a:r>
            <a:endParaRPr lang="en-US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1000">
                    <a:schemeClr val="tx1"/>
                  </a:gs>
                </a:gsLst>
                <a:lin ang="8400000" scaled="0"/>
              </a:gradFill>
              <a:latin typeface="Bahnschrift" panose="020B0502040204020203" pitchFamily="34" charset="0"/>
            </a:endParaRPr>
          </a:p>
        </p:txBody>
      </p:sp>
      <p:pic>
        <p:nvPicPr>
          <p:cNvPr id="11" name="Graphic 10" descr="Register with solid fill">
            <a:extLst>
              <a:ext uri="{FF2B5EF4-FFF2-40B4-BE49-F238E27FC236}">
                <a16:creationId xmlns:a16="http://schemas.microsoft.com/office/drawing/2014/main" id="{CFD749CA-677D-0051-96B9-3AA3BB5EE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15273" y="-1156480"/>
            <a:ext cx="1156480" cy="115648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BB59E16-9EC9-A17A-07AC-F9496E6225F1}"/>
              </a:ext>
            </a:extLst>
          </p:cNvPr>
          <p:cNvGrpSpPr>
            <a:grpSpLocks noChangeAspect="1"/>
          </p:cNvGrpSpPr>
          <p:nvPr/>
        </p:nvGrpSpPr>
        <p:grpSpPr>
          <a:xfrm>
            <a:off x="8146490" y="1696048"/>
            <a:ext cx="3350038" cy="1561049"/>
            <a:chOff x="2915273" y="608274"/>
            <a:chExt cx="5881991" cy="2740887"/>
          </a:xfrm>
          <a:solidFill>
            <a:schemeClr val="bg1"/>
          </a:solidFill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F2C5310-6A82-52D4-F625-02420FD7A300}"/>
                </a:ext>
              </a:extLst>
            </p:cNvPr>
            <p:cNvSpPr/>
            <p:nvPr/>
          </p:nvSpPr>
          <p:spPr>
            <a:xfrm>
              <a:off x="2915273" y="608274"/>
              <a:ext cx="5881991" cy="2740887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black background with a white triangle&#10;&#10;Description automatically generated">
              <a:extLst>
                <a:ext uri="{FF2B5EF4-FFF2-40B4-BE49-F238E27FC236}">
                  <a16:creationId xmlns:a16="http://schemas.microsoft.com/office/drawing/2014/main" id="{EC971CE1-2960-54B9-4C38-C7BF6101E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6401" y="982648"/>
              <a:ext cx="4343400" cy="1574800"/>
            </a:xfrm>
            <a:prstGeom prst="rect">
              <a:avLst/>
            </a:prstGeom>
            <a:grpFill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1AB91F-18BE-1FEE-E978-92B5060CA169}"/>
                </a:ext>
              </a:extLst>
            </p:cNvPr>
            <p:cNvSpPr txBox="1"/>
            <p:nvPr/>
          </p:nvSpPr>
          <p:spPr>
            <a:xfrm>
              <a:off x="3636753" y="2548760"/>
              <a:ext cx="3148854" cy="5766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pc="300">
                  <a:solidFill>
                    <a:schemeClr val="accent6">
                      <a:lumMod val="50000"/>
                    </a:schemeClr>
                  </a:solidFill>
                  <a:latin typeface="Bahnschrift" panose="020B0502040204020203" pitchFamily="34" charset="0"/>
                </a:rPr>
                <a:t>Premium</a:t>
              </a:r>
              <a:endParaRPr lang="en-US" sz="2200" spc="30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2B9702F-B415-DE5B-2211-19C567CD7232}"/>
              </a:ext>
            </a:extLst>
          </p:cNvPr>
          <p:cNvSpPr/>
          <p:nvPr/>
        </p:nvSpPr>
        <p:spPr>
          <a:xfrm>
            <a:off x="3110415" y="3609353"/>
            <a:ext cx="2417135" cy="896915"/>
          </a:xfrm>
          <a:prstGeom prst="rect">
            <a:avLst/>
          </a:prstGeom>
          <a:solidFill>
            <a:schemeClr val="bg1">
              <a:lumMod val="85000"/>
              <a:alpha val="5000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73AC0B9-B3C0-91C2-DFD0-B19DA0D2A33F}"/>
              </a:ext>
            </a:extLst>
          </p:cNvPr>
          <p:cNvSpPr/>
          <p:nvPr/>
        </p:nvSpPr>
        <p:spPr>
          <a:xfrm>
            <a:off x="4385539" y="3598413"/>
            <a:ext cx="4961860" cy="2431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974D9C-ADD9-9681-E36E-A6DE8D3199FA}"/>
              </a:ext>
            </a:extLst>
          </p:cNvPr>
          <p:cNvGrpSpPr>
            <a:grpSpLocks noChangeAspect="1"/>
          </p:cNvGrpSpPr>
          <p:nvPr/>
        </p:nvGrpSpPr>
        <p:grpSpPr>
          <a:xfrm>
            <a:off x="624588" y="3253019"/>
            <a:ext cx="3350038" cy="1561050"/>
            <a:chOff x="44483" y="608274"/>
            <a:chExt cx="5881991" cy="2740887"/>
          </a:xfrm>
          <a:solidFill>
            <a:schemeClr val="bg1"/>
          </a:solidFill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26A6454-A051-871C-EAD3-87DE08DCF435}"/>
                </a:ext>
              </a:extLst>
            </p:cNvPr>
            <p:cNvSpPr/>
            <p:nvPr/>
          </p:nvSpPr>
          <p:spPr>
            <a:xfrm>
              <a:off x="44483" y="608274"/>
              <a:ext cx="5881991" cy="2740887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black background with a white triangle&#10;&#10;Description automatically generated">
              <a:extLst>
                <a:ext uri="{FF2B5EF4-FFF2-40B4-BE49-F238E27FC236}">
                  <a16:creationId xmlns:a16="http://schemas.microsoft.com/office/drawing/2014/main" id="{7CC6A9C5-5151-3794-8E9F-36D020E5C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5611" y="982648"/>
              <a:ext cx="4343400" cy="1574800"/>
            </a:xfrm>
            <a:prstGeom prst="rect">
              <a:avLst/>
            </a:prstGeom>
            <a:grp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FA461E-E138-5D95-0056-3F42645C6FFE}"/>
                </a:ext>
              </a:extLst>
            </p:cNvPr>
            <p:cNvSpPr txBox="1"/>
            <p:nvPr/>
          </p:nvSpPr>
          <p:spPr>
            <a:xfrm>
              <a:off x="765963" y="2548759"/>
              <a:ext cx="2251347" cy="5766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pc="300">
                  <a:solidFill>
                    <a:schemeClr val="accent6">
                      <a:lumMod val="50000"/>
                    </a:schemeClr>
                  </a:solidFill>
                  <a:latin typeface="Bahnschrift" panose="020B0502040204020203" pitchFamily="34" charset="0"/>
                </a:rPr>
                <a:t>Guest</a:t>
              </a:r>
              <a:endParaRPr lang="en-US" sz="2200" spc="30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ABF633-E035-81C4-4CB5-A5DE2EB4833B}"/>
              </a:ext>
            </a:extLst>
          </p:cNvPr>
          <p:cNvGrpSpPr>
            <a:grpSpLocks noChangeAspect="1"/>
          </p:cNvGrpSpPr>
          <p:nvPr/>
        </p:nvGrpSpPr>
        <p:grpSpPr>
          <a:xfrm>
            <a:off x="4385539" y="1691970"/>
            <a:ext cx="3350038" cy="1561049"/>
            <a:chOff x="4659012" y="3649186"/>
            <a:chExt cx="5881991" cy="2740887"/>
          </a:xfrm>
          <a:solidFill>
            <a:schemeClr val="bg1"/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0BE1E0B-D4C7-9D22-A2A9-0CEA441C31F2}"/>
                </a:ext>
              </a:extLst>
            </p:cNvPr>
            <p:cNvSpPr/>
            <p:nvPr/>
          </p:nvSpPr>
          <p:spPr>
            <a:xfrm>
              <a:off x="4659012" y="3649186"/>
              <a:ext cx="5881991" cy="2740887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lack background with a white triangle&#10;&#10;Description automatically generated">
              <a:extLst>
                <a:ext uri="{FF2B5EF4-FFF2-40B4-BE49-F238E27FC236}">
                  <a16:creationId xmlns:a16="http://schemas.microsoft.com/office/drawing/2014/main" id="{7A1C297B-6DE1-C873-10F5-87736A874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140" y="4023560"/>
              <a:ext cx="4343400" cy="1574800"/>
            </a:xfrm>
            <a:prstGeom prst="rect">
              <a:avLst/>
            </a:prstGeom>
            <a:grp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77EE11-1F8D-4D7A-5844-88CB670EDC45}"/>
                </a:ext>
              </a:extLst>
            </p:cNvPr>
            <p:cNvSpPr txBox="1"/>
            <p:nvPr/>
          </p:nvSpPr>
          <p:spPr>
            <a:xfrm>
              <a:off x="5380492" y="5589672"/>
              <a:ext cx="2251347" cy="5766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pc="300">
                  <a:solidFill>
                    <a:schemeClr val="accent6">
                      <a:lumMod val="50000"/>
                    </a:schemeClr>
                  </a:solidFill>
                  <a:latin typeface="Bahnschrift" panose="020B0502040204020203" pitchFamily="34" charset="0"/>
                </a:rPr>
                <a:t>User</a:t>
              </a:r>
              <a:endParaRPr lang="en-US" sz="2200" spc="30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18" name="Title 3">
            <a:extLst>
              <a:ext uri="{FF2B5EF4-FFF2-40B4-BE49-F238E27FC236}">
                <a16:creationId xmlns:a16="http://schemas.microsoft.com/office/drawing/2014/main" id="{DD5D4C07-5D51-C024-36C9-CAB6983E0379}"/>
              </a:ext>
            </a:extLst>
          </p:cNvPr>
          <p:cNvSpPr txBox="1">
            <a:spLocks/>
          </p:cNvSpPr>
          <p:nvPr/>
        </p:nvSpPr>
        <p:spPr>
          <a:xfrm>
            <a:off x="750419" y="-244403"/>
            <a:ext cx="10606101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1000">
                      <a:schemeClr val="tx1"/>
                    </a:gs>
                  </a:gsLst>
                  <a:lin ang="8400000" scaled="0"/>
                </a:gradFill>
                <a:latin typeface="Bahnschrift" panose="020B0502040204020203" pitchFamily="34" charset="0"/>
              </a:rPr>
              <a:t>Stufen</a:t>
            </a:r>
            <a:endParaRPr lang="en-US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1000">
                    <a:schemeClr val="tx1"/>
                  </a:gs>
                </a:gsLst>
                <a:lin ang="8400000" scaled="0"/>
              </a:gradFill>
              <a:latin typeface="Bahnschrift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B170FC-2C09-0C1F-681E-3A4E71EC7B7D}"/>
              </a:ext>
            </a:extLst>
          </p:cNvPr>
          <p:cNvSpPr txBox="1"/>
          <p:nvPr/>
        </p:nvSpPr>
        <p:spPr>
          <a:xfrm>
            <a:off x="4841816" y="3870572"/>
            <a:ext cx="4047004" cy="16980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Bahnschrift"/>
              </a:rPr>
              <a:t>anonyme Fragen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>
                <a:latin typeface="Bahnschrift"/>
              </a:rPr>
              <a:t>zeitlich</a:t>
            </a:r>
            <a:r>
              <a:rPr lang="en-US">
                <a:latin typeface="Bahnschrift"/>
              </a:rPr>
              <a:t> </a:t>
            </a:r>
            <a:r>
              <a:rPr lang="en-US" err="1">
                <a:latin typeface="Bahnschrift"/>
              </a:rPr>
              <a:t>befristet</a:t>
            </a:r>
            <a:endParaRPr lang="en-US">
              <a:latin typeface="Bahnschrif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>
                <a:latin typeface="Bahnschrift"/>
              </a:rPr>
              <a:t>beantwortet</a:t>
            </a:r>
            <a:r>
              <a:rPr lang="en-US">
                <a:latin typeface="Bahnschrift"/>
              </a:rPr>
              <a:t> von </a:t>
            </a:r>
            <a:r>
              <a:rPr lang="en-US" err="1">
                <a:latin typeface="Bahnschrift"/>
              </a:rPr>
              <a:t>Nutzern</a:t>
            </a:r>
            <a:endParaRPr lang="en-US">
              <a:latin typeface="Bahnschrif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>
                <a:latin typeface="Bahnschrift"/>
              </a:rPr>
              <a:t>Spamfilter</a:t>
            </a:r>
            <a:endParaRPr lang="en-US">
              <a:latin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972954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E43DF5-D5F8-A1A0-3BD4-2C67EAE54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191" y="-1764754"/>
            <a:ext cx="10606101" cy="1705353"/>
          </a:xfrm>
        </p:spPr>
        <p:txBody>
          <a:bodyPr>
            <a:noAutofit/>
          </a:bodyPr>
          <a:lstStyle/>
          <a:p>
            <a:r>
              <a:rPr lang="en-US" b="1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1000">
                      <a:schemeClr val="tx1"/>
                    </a:gs>
                  </a:gsLst>
                  <a:lin ang="8400000" scaled="0"/>
                </a:gradFill>
                <a:latin typeface="Bahnschrift" panose="020B0502040204020203" pitchFamily="34" charset="0"/>
              </a:rPr>
              <a:t>Finanzierung</a:t>
            </a:r>
            <a:endParaRPr lang="en-US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1000">
                    <a:schemeClr val="tx1"/>
                  </a:gs>
                </a:gsLst>
                <a:lin ang="8400000" scaled="0"/>
              </a:gradFill>
              <a:latin typeface="Bahnschrift" panose="020B0502040204020203" pitchFamily="34" charset="0"/>
            </a:endParaRPr>
          </a:p>
        </p:txBody>
      </p:sp>
      <p:pic>
        <p:nvPicPr>
          <p:cNvPr id="11" name="Graphic 10" descr="Register with solid fill">
            <a:extLst>
              <a:ext uri="{FF2B5EF4-FFF2-40B4-BE49-F238E27FC236}">
                <a16:creationId xmlns:a16="http://schemas.microsoft.com/office/drawing/2014/main" id="{CFD749CA-677D-0051-96B9-3AA3BB5EE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15273" y="-1156480"/>
            <a:ext cx="1156480" cy="11564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2B9702F-B415-DE5B-2211-19C567CD7232}"/>
              </a:ext>
            </a:extLst>
          </p:cNvPr>
          <p:cNvSpPr/>
          <p:nvPr/>
        </p:nvSpPr>
        <p:spPr>
          <a:xfrm rot="5400000">
            <a:off x="4870120" y="3017783"/>
            <a:ext cx="2417135" cy="896915"/>
          </a:xfrm>
          <a:prstGeom prst="rect">
            <a:avLst/>
          </a:prstGeom>
          <a:solidFill>
            <a:schemeClr val="bg1">
              <a:lumMod val="85000"/>
              <a:alpha val="5000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B59E16-9EC9-A17A-07AC-F9496E6225F1}"/>
              </a:ext>
            </a:extLst>
          </p:cNvPr>
          <p:cNvGrpSpPr>
            <a:grpSpLocks noChangeAspect="1"/>
          </p:cNvGrpSpPr>
          <p:nvPr/>
        </p:nvGrpSpPr>
        <p:grpSpPr>
          <a:xfrm>
            <a:off x="8146490" y="1696048"/>
            <a:ext cx="3350038" cy="1561049"/>
            <a:chOff x="2915273" y="608274"/>
            <a:chExt cx="5881991" cy="2740887"/>
          </a:xfrm>
          <a:solidFill>
            <a:schemeClr val="bg1"/>
          </a:solidFill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F2C5310-6A82-52D4-F625-02420FD7A300}"/>
                </a:ext>
              </a:extLst>
            </p:cNvPr>
            <p:cNvSpPr/>
            <p:nvPr/>
          </p:nvSpPr>
          <p:spPr>
            <a:xfrm>
              <a:off x="2915273" y="608274"/>
              <a:ext cx="5881991" cy="2740887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black background with a white triangle&#10;&#10;Description automatically generated">
              <a:extLst>
                <a:ext uri="{FF2B5EF4-FFF2-40B4-BE49-F238E27FC236}">
                  <a16:creationId xmlns:a16="http://schemas.microsoft.com/office/drawing/2014/main" id="{EC971CE1-2960-54B9-4C38-C7BF6101E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6401" y="982648"/>
              <a:ext cx="4343400" cy="1574800"/>
            </a:xfrm>
            <a:prstGeom prst="rect">
              <a:avLst/>
            </a:prstGeom>
            <a:grpFill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1AB91F-18BE-1FEE-E978-92B5060CA169}"/>
                </a:ext>
              </a:extLst>
            </p:cNvPr>
            <p:cNvSpPr txBox="1"/>
            <p:nvPr/>
          </p:nvSpPr>
          <p:spPr>
            <a:xfrm>
              <a:off x="3636753" y="2548760"/>
              <a:ext cx="3148854" cy="5766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pc="300">
                  <a:solidFill>
                    <a:schemeClr val="accent6">
                      <a:lumMod val="50000"/>
                    </a:schemeClr>
                  </a:solidFill>
                  <a:latin typeface="Bahnschrift" panose="020B0502040204020203" pitchFamily="34" charset="0"/>
                </a:rPr>
                <a:t>Premium</a:t>
              </a:r>
              <a:endParaRPr lang="en-US" sz="2200" spc="30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73AC0B9-B3C0-91C2-DFD0-B19DA0D2A33F}"/>
              </a:ext>
            </a:extLst>
          </p:cNvPr>
          <p:cNvSpPr/>
          <p:nvPr/>
        </p:nvSpPr>
        <p:spPr>
          <a:xfrm>
            <a:off x="3554611" y="3609578"/>
            <a:ext cx="4961860" cy="2431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974D9C-ADD9-9681-E36E-A6DE8D3199FA}"/>
              </a:ext>
            </a:extLst>
          </p:cNvPr>
          <p:cNvGrpSpPr>
            <a:grpSpLocks noChangeAspect="1"/>
          </p:cNvGrpSpPr>
          <p:nvPr/>
        </p:nvGrpSpPr>
        <p:grpSpPr>
          <a:xfrm>
            <a:off x="624588" y="1691970"/>
            <a:ext cx="3350038" cy="1561050"/>
            <a:chOff x="44483" y="608274"/>
            <a:chExt cx="5881991" cy="2740887"/>
          </a:xfrm>
          <a:solidFill>
            <a:schemeClr val="bg1"/>
          </a:solidFill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26A6454-A051-871C-EAD3-87DE08DCF435}"/>
                </a:ext>
              </a:extLst>
            </p:cNvPr>
            <p:cNvSpPr/>
            <p:nvPr/>
          </p:nvSpPr>
          <p:spPr>
            <a:xfrm>
              <a:off x="44483" y="608274"/>
              <a:ext cx="5881991" cy="2740887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black background with a white triangle&#10;&#10;Description automatically generated">
              <a:extLst>
                <a:ext uri="{FF2B5EF4-FFF2-40B4-BE49-F238E27FC236}">
                  <a16:creationId xmlns:a16="http://schemas.microsoft.com/office/drawing/2014/main" id="{7CC6A9C5-5151-3794-8E9F-36D020E5C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5611" y="982648"/>
              <a:ext cx="4343400" cy="1574800"/>
            </a:xfrm>
            <a:prstGeom prst="rect">
              <a:avLst/>
            </a:prstGeom>
            <a:grp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FA461E-E138-5D95-0056-3F42645C6FFE}"/>
                </a:ext>
              </a:extLst>
            </p:cNvPr>
            <p:cNvSpPr txBox="1"/>
            <p:nvPr/>
          </p:nvSpPr>
          <p:spPr>
            <a:xfrm>
              <a:off x="765963" y="2548759"/>
              <a:ext cx="2251347" cy="5766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pc="300">
                  <a:solidFill>
                    <a:schemeClr val="accent6">
                      <a:lumMod val="50000"/>
                    </a:schemeClr>
                  </a:solidFill>
                  <a:latin typeface="Bahnschrift" panose="020B0502040204020203" pitchFamily="34" charset="0"/>
                </a:rPr>
                <a:t>Guest</a:t>
              </a:r>
              <a:endParaRPr lang="en-US" sz="2200" spc="30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ABF633-E035-81C4-4CB5-A5DE2EB4833B}"/>
              </a:ext>
            </a:extLst>
          </p:cNvPr>
          <p:cNvGrpSpPr>
            <a:grpSpLocks noChangeAspect="1"/>
          </p:cNvGrpSpPr>
          <p:nvPr/>
        </p:nvGrpSpPr>
        <p:grpSpPr>
          <a:xfrm>
            <a:off x="4385539" y="1691970"/>
            <a:ext cx="3350038" cy="1561049"/>
            <a:chOff x="4659012" y="3649186"/>
            <a:chExt cx="5881991" cy="2740887"/>
          </a:xfrm>
          <a:solidFill>
            <a:schemeClr val="bg1"/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0BE1E0B-D4C7-9D22-A2A9-0CEA441C31F2}"/>
                </a:ext>
              </a:extLst>
            </p:cNvPr>
            <p:cNvSpPr/>
            <p:nvPr/>
          </p:nvSpPr>
          <p:spPr>
            <a:xfrm>
              <a:off x="4659012" y="3649186"/>
              <a:ext cx="5881991" cy="2740887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lack background with a white triangle&#10;&#10;Description automatically generated">
              <a:extLst>
                <a:ext uri="{FF2B5EF4-FFF2-40B4-BE49-F238E27FC236}">
                  <a16:creationId xmlns:a16="http://schemas.microsoft.com/office/drawing/2014/main" id="{7A1C297B-6DE1-C873-10F5-87736A874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140" y="4023560"/>
              <a:ext cx="4343400" cy="1574800"/>
            </a:xfrm>
            <a:prstGeom prst="rect">
              <a:avLst/>
            </a:prstGeom>
            <a:grp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77EE11-1F8D-4D7A-5844-88CB670EDC45}"/>
                </a:ext>
              </a:extLst>
            </p:cNvPr>
            <p:cNvSpPr txBox="1"/>
            <p:nvPr/>
          </p:nvSpPr>
          <p:spPr>
            <a:xfrm>
              <a:off x="5380492" y="5589672"/>
              <a:ext cx="2251347" cy="5766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pc="300">
                  <a:solidFill>
                    <a:schemeClr val="accent6">
                      <a:lumMod val="50000"/>
                    </a:schemeClr>
                  </a:solidFill>
                  <a:latin typeface="Bahnschrift" panose="020B0502040204020203" pitchFamily="34" charset="0"/>
                </a:rPr>
                <a:t>User</a:t>
              </a:r>
              <a:endParaRPr lang="en-US" sz="2200" spc="30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18" name="Title 3">
            <a:extLst>
              <a:ext uri="{FF2B5EF4-FFF2-40B4-BE49-F238E27FC236}">
                <a16:creationId xmlns:a16="http://schemas.microsoft.com/office/drawing/2014/main" id="{DD5D4C07-5D51-C024-36C9-CAB6983E0379}"/>
              </a:ext>
            </a:extLst>
          </p:cNvPr>
          <p:cNvSpPr txBox="1">
            <a:spLocks/>
          </p:cNvSpPr>
          <p:nvPr/>
        </p:nvSpPr>
        <p:spPr>
          <a:xfrm>
            <a:off x="750419" y="-244403"/>
            <a:ext cx="10606101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1000">
                      <a:schemeClr val="tx1"/>
                    </a:gs>
                  </a:gsLst>
                  <a:lin ang="8400000" scaled="0"/>
                </a:gradFill>
                <a:latin typeface="Bahnschrift" panose="020B0502040204020203" pitchFamily="34" charset="0"/>
              </a:rPr>
              <a:t>Stufen</a:t>
            </a:r>
            <a:endParaRPr lang="en-US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1000">
                    <a:schemeClr val="tx1"/>
                  </a:gs>
                </a:gsLst>
                <a:lin ang="8400000" scaled="0"/>
              </a:gra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509E0-C442-EB9E-1678-B7E96454F8ED}"/>
              </a:ext>
            </a:extLst>
          </p:cNvPr>
          <p:cNvSpPr txBox="1"/>
          <p:nvPr/>
        </p:nvSpPr>
        <p:spPr>
          <a:xfrm>
            <a:off x="4037056" y="3881737"/>
            <a:ext cx="4047004" cy="16980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Bahnschrift"/>
              </a:rPr>
              <a:t>Fragen </a:t>
            </a:r>
            <a:r>
              <a:rPr lang="en-US" err="1">
                <a:latin typeface="Bahnschrift"/>
              </a:rPr>
              <a:t>beantwortet</a:t>
            </a:r>
            <a:r>
              <a:rPr lang="en-US">
                <a:latin typeface="Bahnschrift"/>
              </a:rPr>
              <a:t> von </a:t>
            </a:r>
            <a:r>
              <a:rPr lang="en-US" err="1">
                <a:latin typeface="Bahnschrift"/>
              </a:rPr>
              <a:t>Nutzern</a:t>
            </a:r>
            <a:r>
              <a:rPr lang="en-US">
                <a:latin typeface="Bahnschrift"/>
              </a:rPr>
              <a:t> und KI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Bahnschrift"/>
              </a:rPr>
              <a:t>KI-</a:t>
            </a:r>
            <a:r>
              <a:rPr lang="en-US" err="1">
                <a:latin typeface="Bahnschrift"/>
              </a:rPr>
              <a:t>Zugang</a:t>
            </a:r>
            <a:r>
              <a:rPr lang="en-US">
                <a:latin typeface="Bahnschrift"/>
              </a:rPr>
              <a:t> </a:t>
            </a:r>
            <a:r>
              <a:rPr lang="en-US" err="1">
                <a:latin typeface="Bahnschrift"/>
              </a:rPr>
              <a:t>beschränkt</a:t>
            </a:r>
            <a:endParaRPr lang="en-US">
              <a:latin typeface="Bahnschrif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Bahnschrift"/>
              </a:rPr>
              <a:t>Fragen </a:t>
            </a:r>
            <a:r>
              <a:rPr lang="en-US" err="1">
                <a:latin typeface="Bahnschrift"/>
              </a:rPr>
              <a:t>bewerten</a:t>
            </a:r>
            <a:r>
              <a:rPr lang="en-US">
                <a:latin typeface="Bahnschrift"/>
              </a:rPr>
              <a:t> &amp; </a:t>
            </a:r>
            <a:r>
              <a:rPr lang="en-US" err="1">
                <a:latin typeface="Bahnschrift"/>
              </a:rPr>
              <a:t>speichern</a:t>
            </a:r>
            <a:endParaRPr lang="en-US">
              <a:latin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1069692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E43DF5-D5F8-A1A0-3BD4-2C67EAE54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191" y="-1764754"/>
            <a:ext cx="10606101" cy="1705353"/>
          </a:xfrm>
        </p:spPr>
        <p:txBody>
          <a:bodyPr>
            <a:noAutofit/>
          </a:bodyPr>
          <a:lstStyle/>
          <a:p>
            <a:r>
              <a:rPr lang="en-US" b="1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1000">
                      <a:schemeClr val="tx1"/>
                    </a:gs>
                  </a:gsLst>
                  <a:lin ang="8400000" scaled="0"/>
                </a:gradFill>
                <a:latin typeface="Bahnschrift" panose="020B0502040204020203" pitchFamily="34" charset="0"/>
              </a:rPr>
              <a:t>Finanzierung</a:t>
            </a:r>
            <a:endParaRPr lang="en-US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1000">
                    <a:schemeClr val="tx1"/>
                  </a:gs>
                </a:gsLst>
                <a:lin ang="8400000" scaled="0"/>
              </a:gradFill>
              <a:latin typeface="Bahnschrift" panose="020B0502040204020203" pitchFamily="34" charset="0"/>
            </a:endParaRPr>
          </a:p>
        </p:txBody>
      </p:sp>
      <p:pic>
        <p:nvPicPr>
          <p:cNvPr id="11" name="Graphic 10" descr="Register with solid fill">
            <a:extLst>
              <a:ext uri="{FF2B5EF4-FFF2-40B4-BE49-F238E27FC236}">
                <a16:creationId xmlns:a16="http://schemas.microsoft.com/office/drawing/2014/main" id="{CFD749CA-677D-0051-96B9-3AA3BB5EE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15273" y="-1156480"/>
            <a:ext cx="1156480" cy="11564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2B9702F-B415-DE5B-2211-19C567CD7232}"/>
              </a:ext>
            </a:extLst>
          </p:cNvPr>
          <p:cNvSpPr/>
          <p:nvPr/>
        </p:nvSpPr>
        <p:spPr>
          <a:xfrm rot="10800000">
            <a:off x="6737017" y="3606747"/>
            <a:ext cx="2417135" cy="896915"/>
          </a:xfrm>
          <a:prstGeom prst="rect">
            <a:avLst/>
          </a:prstGeom>
          <a:solidFill>
            <a:schemeClr val="bg1">
              <a:lumMod val="85000"/>
              <a:alpha val="5000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B59E16-9EC9-A17A-07AC-F9496E6225F1}"/>
              </a:ext>
            </a:extLst>
          </p:cNvPr>
          <p:cNvGrpSpPr>
            <a:grpSpLocks noChangeAspect="1"/>
          </p:cNvGrpSpPr>
          <p:nvPr/>
        </p:nvGrpSpPr>
        <p:grpSpPr>
          <a:xfrm>
            <a:off x="8217374" y="3251441"/>
            <a:ext cx="3350038" cy="1561049"/>
            <a:chOff x="2915273" y="608274"/>
            <a:chExt cx="5881991" cy="2740887"/>
          </a:xfrm>
          <a:solidFill>
            <a:schemeClr val="bg1"/>
          </a:solidFill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F2C5310-6A82-52D4-F625-02420FD7A300}"/>
                </a:ext>
              </a:extLst>
            </p:cNvPr>
            <p:cNvSpPr/>
            <p:nvPr/>
          </p:nvSpPr>
          <p:spPr>
            <a:xfrm>
              <a:off x="2915273" y="608274"/>
              <a:ext cx="5881991" cy="2740887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black background with a white triangle&#10;&#10;Description automatically generated">
              <a:extLst>
                <a:ext uri="{FF2B5EF4-FFF2-40B4-BE49-F238E27FC236}">
                  <a16:creationId xmlns:a16="http://schemas.microsoft.com/office/drawing/2014/main" id="{EC971CE1-2960-54B9-4C38-C7BF6101E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6401" y="982648"/>
              <a:ext cx="4343400" cy="1574800"/>
            </a:xfrm>
            <a:prstGeom prst="rect">
              <a:avLst/>
            </a:prstGeom>
            <a:grpFill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1AB91F-18BE-1FEE-E978-92B5060CA169}"/>
                </a:ext>
              </a:extLst>
            </p:cNvPr>
            <p:cNvSpPr txBox="1"/>
            <p:nvPr/>
          </p:nvSpPr>
          <p:spPr>
            <a:xfrm>
              <a:off x="3636753" y="2548760"/>
              <a:ext cx="3148854" cy="5766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pc="300">
                  <a:solidFill>
                    <a:schemeClr val="accent6">
                      <a:lumMod val="50000"/>
                    </a:schemeClr>
                  </a:solidFill>
                  <a:latin typeface="Bahnschrift" panose="020B0502040204020203" pitchFamily="34" charset="0"/>
                </a:rPr>
                <a:t>Premium</a:t>
              </a:r>
              <a:endParaRPr lang="en-US" sz="2200" spc="30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73AC0B9-B3C0-91C2-DFD0-B19DA0D2A33F}"/>
              </a:ext>
            </a:extLst>
          </p:cNvPr>
          <p:cNvSpPr/>
          <p:nvPr/>
        </p:nvSpPr>
        <p:spPr>
          <a:xfrm>
            <a:off x="2773717" y="3604981"/>
            <a:ext cx="4961860" cy="2431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974D9C-ADD9-9681-E36E-A6DE8D3199FA}"/>
              </a:ext>
            </a:extLst>
          </p:cNvPr>
          <p:cNvGrpSpPr>
            <a:grpSpLocks noChangeAspect="1"/>
          </p:cNvGrpSpPr>
          <p:nvPr/>
        </p:nvGrpSpPr>
        <p:grpSpPr>
          <a:xfrm>
            <a:off x="624588" y="1691970"/>
            <a:ext cx="3350038" cy="1561050"/>
            <a:chOff x="44483" y="608274"/>
            <a:chExt cx="5881991" cy="2740887"/>
          </a:xfrm>
          <a:solidFill>
            <a:schemeClr val="bg1"/>
          </a:solidFill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26A6454-A051-871C-EAD3-87DE08DCF435}"/>
                </a:ext>
              </a:extLst>
            </p:cNvPr>
            <p:cNvSpPr/>
            <p:nvPr/>
          </p:nvSpPr>
          <p:spPr>
            <a:xfrm>
              <a:off x="44483" y="608274"/>
              <a:ext cx="5881991" cy="2740887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black background with a white triangle&#10;&#10;Description automatically generated">
              <a:extLst>
                <a:ext uri="{FF2B5EF4-FFF2-40B4-BE49-F238E27FC236}">
                  <a16:creationId xmlns:a16="http://schemas.microsoft.com/office/drawing/2014/main" id="{7CC6A9C5-5151-3794-8E9F-36D020E5C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5611" y="982648"/>
              <a:ext cx="4343400" cy="1574800"/>
            </a:xfrm>
            <a:prstGeom prst="rect">
              <a:avLst/>
            </a:prstGeom>
            <a:grp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FA461E-E138-5D95-0056-3F42645C6FFE}"/>
                </a:ext>
              </a:extLst>
            </p:cNvPr>
            <p:cNvSpPr txBox="1"/>
            <p:nvPr/>
          </p:nvSpPr>
          <p:spPr>
            <a:xfrm>
              <a:off x="765963" y="2548759"/>
              <a:ext cx="2251347" cy="5766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pc="300">
                  <a:solidFill>
                    <a:schemeClr val="accent6">
                      <a:lumMod val="50000"/>
                    </a:schemeClr>
                  </a:solidFill>
                  <a:latin typeface="Bahnschrift" panose="020B0502040204020203" pitchFamily="34" charset="0"/>
                </a:rPr>
                <a:t>Guest</a:t>
              </a:r>
              <a:endParaRPr lang="en-US" sz="2200" spc="30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ABF633-E035-81C4-4CB5-A5DE2EB4833B}"/>
              </a:ext>
            </a:extLst>
          </p:cNvPr>
          <p:cNvGrpSpPr>
            <a:grpSpLocks noChangeAspect="1"/>
          </p:cNvGrpSpPr>
          <p:nvPr/>
        </p:nvGrpSpPr>
        <p:grpSpPr>
          <a:xfrm>
            <a:off x="4385539" y="1691970"/>
            <a:ext cx="3350038" cy="1561049"/>
            <a:chOff x="4659012" y="3649186"/>
            <a:chExt cx="5881991" cy="2740887"/>
          </a:xfrm>
          <a:solidFill>
            <a:schemeClr val="bg1"/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0BE1E0B-D4C7-9D22-A2A9-0CEA441C31F2}"/>
                </a:ext>
              </a:extLst>
            </p:cNvPr>
            <p:cNvSpPr/>
            <p:nvPr/>
          </p:nvSpPr>
          <p:spPr>
            <a:xfrm>
              <a:off x="4659012" y="3649186"/>
              <a:ext cx="5881991" cy="2740887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lack background with a white triangle&#10;&#10;Description automatically generated">
              <a:extLst>
                <a:ext uri="{FF2B5EF4-FFF2-40B4-BE49-F238E27FC236}">
                  <a16:creationId xmlns:a16="http://schemas.microsoft.com/office/drawing/2014/main" id="{7A1C297B-6DE1-C873-10F5-87736A874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140" y="4023560"/>
              <a:ext cx="4343400" cy="1574800"/>
            </a:xfrm>
            <a:prstGeom prst="rect">
              <a:avLst/>
            </a:prstGeom>
            <a:grp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77EE11-1F8D-4D7A-5844-88CB670EDC45}"/>
                </a:ext>
              </a:extLst>
            </p:cNvPr>
            <p:cNvSpPr txBox="1"/>
            <p:nvPr/>
          </p:nvSpPr>
          <p:spPr>
            <a:xfrm>
              <a:off x="5380492" y="5589672"/>
              <a:ext cx="2251347" cy="5766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pc="300">
                  <a:solidFill>
                    <a:schemeClr val="accent6">
                      <a:lumMod val="50000"/>
                    </a:schemeClr>
                  </a:solidFill>
                  <a:latin typeface="Bahnschrift" panose="020B0502040204020203" pitchFamily="34" charset="0"/>
                </a:rPr>
                <a:t>User</a:t>
              </a:r>
              <a:endParaRPr lang="en-US" sz="2200" spc="30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18" name="Title 3">
            <a:extLst>
              <a:ext uri="{FF2B5EF4-FFF2-40B4-BE49-F238E27FC236}">
                <a16:creationId xmlns:a16="http://schemas.microsoft.com/office/drawing/2014/main" id="{DD5D4C07-5D51-C024-36C9-CAB6983E0379}"/>
              </a:ext>
            </a:extLst>
          </p:cNvPr>
          <p:cNvSpPr txBox="1">
            <a:spLocks/>
          </p:cNvSpPr>
          <p:nvPr/>
        </p:nvSpPr>
        <p:spPr>
          <a:xfrm>
            <a:off x="750419" y="-244403"/>
            <a:ext cx="10606101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1000">
                      <a:schemeClr val="tx1"/>
                    </a:gs>
                  </a:gsLst>
                  <a:lin ang="8400000" scaled="0"/>
                </a:gradFill>
                <a:latin typeface="Bahnschrift" panose="020B0502040204020203" pitchFamily="34" charset="0"/>
              </a:rPr>
              <a:t>Stufen</a:t>
            </a:r>
            <a:endParaRPr lang="en-US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1000">
                    <a:schemeClr val="tx1"/>
                  </a:gs>
                </a:gsLst>
                <a:lin ang="8400000" scaled="0"/>
              </a:gra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509E0-C442-EB9E-1678-B7E96454F8ED}"/>
              </a:ext>
            </a:extLst>
          </p:cNvPr>
          <p:cNvSpPr txBox="1"/>
          <p:nvPr/>
        </p:nvSpPr>
        <p:spPr>
          <a:xfrm>
            <a:off x="3256162" y="3877140"/>
            <a:ext cx="4047004" cy="16980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>
                <a:latin typeface="Bahnschrift"/>
              </a:rPr>
              <a:t>Erweiterter</a:t>
            </a:r>
            <a:r>
              <a:rPr lang="en-US">
                <a:latin typeface="Bahnschrift"/>
              </a:rPr>
              <a:t> KI-</a:t>
            </a:r>
            <a:r>
              <a:rPr lang="en-US" err="1">
                <a:latin typeface="Bahnschrift"/>
              </a:rPr>
              <a:t>Zugang</a:t>
            </a:r>
            <a:endParaRPr lang="en-US">
              <a:latin typeface="Bahnschrif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>
                <a:latin typeface="Bahnschrift"/>
              </a:rPr>
              <a:t>Anbindung</a:t>
            </a:r>
            <a:r>
              <a:rPr lang="en-US">
                <a:latin typeface="Bahnschrift"/>
              </a:rPr>
              <a:t> an Wolfram Alpha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>
                <a:latin typeface="Bahnschrift"/>
              </a:rPr>
              <a:t>Evtl</a:t>
            </a:r>
            <a:r>
              <a:rPr lang="en-US">
                <a:latin typeface="Bahnschrift"/>
              </a:rPr>
              <a:t>. </a:t>
            </a:r>
            <a:r>
              <a:rPr lang="en-US" err="1">
                <a:latin typeface="Bahnschrift"/>
              </a:rPr>
              <a:t>SimpleChat-Schnittstelle</a:t>
            </a:r>
            <a:r>
              <a:rPr lang="en-US">
                <a:latin typeface="Bahnschrift"/>
              </a:rPr>
              <a:t> </a:t>
            </a:r>
            <a:r>
              <a:rPr lang="en-US" err="1">
                <a:latin typeface="Bahnschrift"/>
              </a:rPr>
              <a:t>zur</a:t>
            </a:r>
            <a:r>
              <a:rPr lang="en-US">
                <a:latin typeface="Bahnschrift"/>
              </a:rPr>
              <a:t> Kommunikation </a:t>
            </a:r>
            <a:r>
              <a:rPr lang="en-US" err="1">
                <a:latin typeface="Bahnschrift"/>
              </a:rPr>
              <a:t>untereinander</a:t>
            </a:r>
            <a:endParaRPr lang="en-US">
              <a:latin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3980450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E43DF5-D5F8-A1A0-3BD4-2C67EAE54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191" y="-1764754"/>
            <a:ext cx="10606101" cy="1705353"/>
          </a:xfrm>
        </p:spPr>
        <p:txBody>
          <a:bodyPr>
            <a:noAutofit/>
          </a:bodyPr>
          <a:lstStyle/>
          <a:p>
            <a:r>
              <a:rPr lang="en-US" b="1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1000">
                      <a:schemeClr val="tx1"/>
                    </a:gs>
                  </a:gsLst>
                  <a:lin ang="8400000" scaled="0"/>
                </a:gradFill>
                <a:latin typeface="Bahnschrift" panose="020B0502040204020203" pitchFamily="34" charset="0"/>
              </a:rPr>
              <a:t>Finanzierung</a:t>
            </a:r>
            <a:endParaRPr lang="en-US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1000">
                    <a:schemeClr val="tx1"/>
                  </a:gs>
                </a:gsLst>
                <a:lin ang="8400000" scaled="0"/>
              </a:gradFill>
              <a:latin typeface="Bahnschrift" panose="020B0502040204020203" pitchFamily="34" charset="0"/>
            </a:endParaRPr>
          </a:p>
        </p:txBody>
      </p:sp>
      <p:pic>
        <p:nvPicPr>
          <p:cNvPr id="11" name="Graphic 10" descr="Register with solid fill">
            <a:extLst>
              <a:ext uri="{FF2B5EF4-FFF2-40B4-BE49-F238E27FC236}">
                <a16:creationId xmlns:a16="http://schemas.microsoft.com/office/drawing/2014/main" id="{CFD749CA-677D-0051-96B9-3AA3BB5EE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15273" y="-1156480"/>
            <a:ext cx="1156480" cy="11564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2B9702F-B415-DE5B-2211-19C567CD7232}"/>
              </a:ext>
            </a:extLst>
          </p:cNvPr>
          <p:cNvSpPr/>
          <p:nvPr/>
        </p:nvSpPr>
        <p:spPr>
          <a:xfrm rot="10800000">
            <a:off x="8551895" y="2143473"/>
            <a:ext cx="2417135" cy="896915"/>
          </a:xfrm>
          <a:prstGeom prst="rect">
            <a:avLst/>
          </a:prstGeom>
          <a:solidFill>
            <a:schemeClr val="bg1">
              <a:lumMod val="85000"/>
              <a:alpha val="5000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B59E16-9EC9-A17A-07AC-F9496E6225F1}"/>
              </a:ext>
            </a:extLst>
          </p:cNvPr>
          <p:cNvGrpSpPr>
            <a:grpSpLocks noChangeAspect="1"/>
          </p:cNvGrpSpPr>
          <p:nvPr/>
        </p:nvGrpSpPr>
        <p:grpSpPr>
          <a:xfrm>
            <a:off x="8191853" y="1691970"/>
            <a:ext cx="3350038" cy="1561049"/>
            <a:chOff x="2915273" y="608274"/>
            <a:chExt cx="5881991" cy="2740887"/>
          </a:xfrm>
          <a:solidFill>
            <a:schemeClr val="bg1"/>
          </a:solidFill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F2C5310-6A82-52D4-F625-02420FD7A300}"/>
                </a:ext>
              </a:extLst>
            </p:cNvPr>
            <p:cNvSpPr/>
            <p:nvPr/>
          </p:nvSpPr>
          <p:spPr>
            <a:xfrm>
              <a:off x="2915273" y="608274"/>
              <a:ext cx="5881991" cy="2740887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black background with a white triangle&#10;&#10;Description automatically generated">
              <a:extLst>
                <a:ext uri="{FF2B5EF4-FFF2-40B4-BE49-F238E27FC236}">
                  <a16:creationId xmlns:a16="http://schemas.microsoft.com/office/drawing/2014/main" id="{EC971CE1-2960-54B9-4C38-C7BF6101E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6401" y="982648"/>
              <a:ext cx="4343400" cy="1574800"/>
            </a:xfrm>
            <a:prstGeom prst="rect">
              <a:avLst/>
            </a:prstGeom>
            <a:grpFill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1AB91F-18BE-1FEE-E978-92B5060CA169}"/>
                </a:ext>
              </a:extLst>
            </p:cNvPr>
            <p:cNvSpPr txBox="1"/>
            <p:nvPr/>
          </p:nvSpPr>
          <p:spPr>
            <a:xfrm>
              <a:off x="3636753" y="2548760"/>
              <a:ext cx="3148854" cy="5766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pc="300">
                  <a:solidFill>
                    <a:schemeClr val="accent6">
                      <a:lumMod val="50000"/>
                    </a:schemeClr>
                  </a:solidFill>
                  <a:latin typeface="Bahnschrift" panose="020B0502040204020203" pitchFamily="34" charset="0"/>
                </a:rPr>
                <a:t>Premium</a:t>
              </a:r>
              <a:endParaRPr lang="en-US" sz="2200" spc="30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73AC0B9-B3C0-91C2-DFD0-B19DA0D2A33F}"/>
              </a:ext>
            </a:extLst>
          </p:cNvPr>
          <p:cNvSpPr/>
          <p:nvPr/>
        </p:nvSpPr>
        <p:spPr>
          <a:xfrm>
            <a:off x="637348" y="3915122"/>
            <a:ext cx="10917304" cy="21406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974D9C-ADD9-9681-E36E-A6DE8D3199FA}"/>
              </a:ext>
            </a:extLst>
          </p:cNvPr>
          <p:cNvGrpSpPr>
            <a:grpSpLocks noChangeAspect="1"/>
          </p:cNvGrpSpPr>
          <p:nvPr/>
        </p:nvGrpSpPr>
        <p:grpSpPr>
          <a:xfrm>
            <a:off x="624588" y="1691970"/>
            <a:ext cx="3350038" cy="1561050"/>
            <a:chOff x="44483" y="608274"/>
            <a:chExt cx="5881991" cy="2740887"/>
          </a:xfrm>
          <a:solidFill>
            <a:schemeClr val="bg1"/>
          </a:solidFill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26A6454-A051-871C-EAD3-87DE08DCF435}"/>
                </a:ext>
              </a:extLst>
            </p:cNvPr>
            <p:cNvSpPr/>
            <p:nvPr/>
          </p:nvSpPr>
          <p:spPr>
            <a:xfrm>
              <a:off x="44483" y="608274"/>
              <a:ext cx="5881991" cy="2740887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black background with a white triangle&#10;&#10;Description automatically generated">
              <a:extLst>
                <a:ext uri="{FF2B5EF4-FFF2-40B4-BE49-F238E27FC236}">
                  <a16:creationId xmlns:a16="http://schemas.microsoft.com/office/drawing/2014/main" id="{7CC6A9C5-5151-3794-8E9F-36D020E5C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5611" y="982648"/>
              <a:ext cx="4343400" cy="1574800"/>
            </a:xfrm>
            <a:prstGeom prst="rect">
              <a:avLst/>
            </a:prstGeom>
            <a:grp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FA461E-E138-5D95-0056-3F42645C6FFE}"/>
                </a:ext>
              </a:extLst>
            </p:cNvPr>
            <p:cNvSpPr txBox="1"/>
            <p:nvPr/>
          </p:nvSpPr>
          <p:spPr>
            <a:xfrm>
              <a:off x="765963" y="2548759"/>
              <a:ext cx="2251347" cy="5766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pc="300">
                  <a:solidFill>
                    <a:schemeClr val="accent6">
                      <a:lumMod val="50000"/>
                    </a:schemeClr>
                  </a:solidFill>
                  <a:latin typeface="Bahnschrift" panose="020B0502040204020203" pitchFamily="34" charset="0"/>
                </a:rPr>
                <a:t>Guest</a:t>
              </a:r>
              <a:endParaRPr lang="en-US" sz="2200" spc="30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ABF633-E035-81C4-4CB5-A5DE2EB4833B}"/>
              </a:ext>
            </a:extLst>
          </p:cNvPr>
          <p:cNvGrpSpPr>
            <a:grpSpLocks noChangeAspect="1"/>
          </p:cNvGrpSpPr>
          <p:nvPr/>
        </p:nvGrpSpPr>
        <p:grpSpPr>
          <a:xfrm>
            <a:off x="4385539" y="1691970"/>
            <a:ext cx="3350038" cy="1561049"/>
            <a:chOff x="4659012" y="3649186"/>
            <a:chExt cx="5881991" cy="2740887"/>
          </a:xfrm>
          <a:solidFill>
            <a:schemeClr val="bg1"/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0BE1E0B-D4C7-9D22-A2A9-0CEA441C31F2}"/>
                </a:ext>
              </a:extLst>
            </p:cNvPr>
            <p:cNvSpPr/>
            <p:nvPr/>
          </p:nvSpPr>
          <p:spPr>
            <a:xfrm>
              <a:off x="4659012" y="3649186"/>
              <a:ext cx="5881991" cy="2740887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lack background with a white triangle&#10;&#10;Description automatically generated">
              <a:extLst>
                <a:ext uri="{FF2B5EF4-FFF2-40B4-BE49-F238E27FC236}">
                  <a16:creationId xmlns:a16="http://schemas.microsoft.com/office/drawing/2014/main" id="{7A1C297B-6DE1-C873-10F5-87736A874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140" y="4023560"/>
              <a:ext cx="4343400" cy="1574800"/>
            </a:xfrm>
            <a:prstGeom prst="rect">
              <a:avLst/>
            </a:prstGeom>
            <a:grp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77EE11-1F8D-4D7A-5844-88CB670EDC45}"/>
                </a:ext>
              </a:extLst>
            </p:cNvPr>
            <p:cNvSpPr txBox="1"/>
            <p:nvPr/>
          </p:nvSpPr>
          <p:spPr>
            <a:xfrm>
              <a:off x="5380492" y="5589672"/>
              <a:ext cx="2251347" cy="5766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pc="300">
                  <a:solidFill>
                    <a:schemeClr val="accent6">
                      <a:lumMod val="50000"/>
                    </a:schemeClr>
                  </a:solidFill>
                  <a:latin typeface="Bahnschrift" panose="020B0502040204020203" pitchFamily="34" charset="0"/>
                </a:rPr>
                <a:t>User</a:t>
              </a:r>
              <a:endParaRPr lang="en-US" sz="2200" spc="30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18" name="Title 3">
            <a:extLst>
              <a:ext uri="{FF2B5EF4-FFF2-40B4-BE49-F238E27FC236}">
                <a16:creationId xmlns:a16="http://schemas.microsoft.com/office/drawing/2014/main" id="{DD5D4C07-5D51-C024-36C9-CAB6983E0379}"/>
              </a:ext>
            </a:extLst>
          </p:cNvPr>
          <p:cNvSpPr txBox="1">
            <a:spLocks/>
          </p:cNvSpPr>
          <p:nvPr/>
        </p:nvSpPr>
        <p:spPr>
          <a:xfrm>
            <a:off x="750419" y="-244403"/>
            <a:ext cx="10606101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1000">
                      <a:schemeClr val="tx1"/>
                    </a:gs>
                  </a:gsLst>
                  <a:lin ang="8400000" scaled="0"/>
                </a:gradFill>
                <a:latin typeface="Bahnschrift" panose="020B0502040204020203" pitchFamily="34" charset="0"/>
              </a:rPr>
              <a:t>Stufen</a:t>
            </a:r>
            <a:endParaRPr lang="en-US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1000">
                    <a:schemeClr val="tx1"/>
                  </a:gs>
                </a:gsLst>
                <a:lin ang="8400000" scaled="0"/>
              </a:gra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509E0-C442-EB9E-1678-B7E96454F8ED}"/>
              </a:ext>
            </a:extLst>
          </p:cNvPr>
          <p:cNvSpPr txBox="1"/>
          <p:nvPr/>
        </p:nvSpPr>
        <p:spPr>
          <a:xfrm>
            <a:off x="4030585" y="5357240"/>
            <a:ext cx="4047004" cy="501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err="1">
                <a:latin typeface="Bahnschrift" panose="020B0502040204020203" pitchFamily="34" charset="0"/>
              </a:rPr>
              <a:t>Contentmoderationssystem</a:t>
            </a:r>
            <a:endParaRPr lang="en-US" sz="2000"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1D512-FB29-BCA8-285A-2F0A9AFA3244}"/>
              </a:ext>
            </a:extLst>
          </p:cNvPr>
          <p:cNvSpPr txBox="1"/>
          <p:nvPr/>
        </p:nvSpPr>
        <p:spPr>
          <a:xfrm>
            <a:off x="4037674" y="3484039"/>
            <a:ext cx="4047004" cy="2140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0" b="1" spc="600">
                <a:latin typeface="Bahnschrift" panose="020B0502040204020203" pitchFamily="34" charset="0"/>
              </a:rPr>
              <a:t>CMS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A1E74F-486E-FFBE-B4D0-FE75420E34D0}"/>
              </a:ext>
            </a:extLst>
          </p:cNvPr>
          <p:cNvSpPr txBox="1"/>
          <p:nvPr/>
        </p:nvSpPr>
        <p:spPr>
          <a:xfrm>
            <a:off x="4055186" y="3364875"/>
            <a:ext cx="4047004" cy="501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>
                <a:latin typeface="Bahnschrift" panose="020B0502040204020203" pitchFamily="34" charset="0"/>
              </a:rPr>
              <a:t>FÜR ALLE NUTZER:</a:t>
            </a:r>
          </a:p>
        </p:txBody>
      </p:sp>
    </p:spTree>
    <p:extLst>
      <p:ext uri="{BB962C8B-B14F-4D97-AF65-F5344CB8AC3E}">
        <p14:creationId xmlns:p14="http://schemas.microsoft.com/office/powerpoint/2010/main" val="40338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Thought with solid fill">
            <a:extLst>
              <a:ext uri="{FF2B5EF4-FFF2-40B4-BE49-F238E27FC236}">
                <a16:creationId xmlns:a16="http://schemas.microsoft.com/office/drawing/2014/main" id="{CFD749CA-677D-0051-96B9-3AA3BB5EE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24791" y="1533904"/>
            <a:ext cx="3790190" cy="379019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C19A5AF5-BAD3-2204-B961-F22551E007EC}"/>
              </a:ext>
            </a:extLst>
          </p:cNvPr>
          <p:cNvSpPr txBox="1">
            <a:spLocks/>
          </p:cNvSpPr>
          <p:nvPr/>
        </p:nvSpPr>
        <p:spPr>
          <a:xfrm>
            <a:off x="2119886" y="2576322"/>
            <a:ext cx="10762488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1000">
                      <a:schemeClr val="tx1"/>
                    </a:gs>
                  </a:gsLst>
                  <a:lin ang="8400000" scaled="0"/>
                </a:gradFill>
                <a:latin typeface="Bahnschrift" panose="020B0502040204020203" pitchFamily="34" charset="0"/>
              </a:rPr>
              <a:t>Die </a:t>
            </a:r>
            <a:r>
              <a:rPr lang="en-US" sz="10000" b="1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1000">
                      <a:schemeClr val="tx1"/>
                    </a:gs>
                  </a:gsLst>
                  <a:lin ang="8400000" scaled="0"/>
                </a:gradFill>
                <a:latin typeface="Bahnschrift" panose="020B0502040204020203" pitchFamily="34" charset="0"/>
              </a:rPr>
              <a:t>Fragen</a:t>
            </a:r>
            <a:endParaRPr lang="en-US" sz="10000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1000">
                    <a:schemeClr val="tx1"/>
                  </a:gs>
                </a:gsLst>
                <a:lin ang="8400000" scaled="0"/>
              </a:gradFill>
              <a:latin typeface="Bahnschrift" panose="020B0502040204020203" pitchFamily="34" charset="0"/>
            </a:endParaRPr>
          </a:p>
        </p:txBody>
      </p:sp>
      <p:pic>
        <p:nvPicPr>
          <p:cNvPr id="30" name="Graphic 29" descr="Chat with solid fill">
            <a:extLst>
              <a:ext uri="{FF2B5EF4-FFF2-40B4-BE49-F238E27FC236}">
                <a16:creationId xmlns:a16="http://schemas.microsoft.com/office/drawing/2014/main" id="{440B00D8-B092-6C51-0775-579FBECF6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21063979">
            <a:off x="-3081830" y="9185615"/>
            <a:ext cx="1162074" cy="1162074"/>
          </a:xfrm>
          <a:prstGeom prst="rect">
            <a:avLst/>
          </a:prstGeom>
        </p:spPr>
      </p:pic>
      <p:pic>
        <p:nvPicPr>
          <p:cNvPr id="31" name="Graphic 30" descr="Folder Search with solid fill">
            <a:extLst>
              <a:ext uri="{FF2B5EF4-FFF2-40B4-BE49-F238E27FC236}">
                <a16:creationId xmlns:a16="http://schemas.microsoft.com/office/drawing/2014/main" id="{7A7F9165-5586-8428-12BF-8FCB1D00A4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rot="21063979">
            <a:off x="-4011881" y="11130915"/>
            <a:ext cx="1162074" cy="1162074"/>
          </a:xfrm>
          <a:prstGeom prst="rect">
            <a:avLst/>
          </a:prstGeom>
        </p:spPr>
      </p:pic>
      <p:pic>
        <p:nvPicPr>
          <p:cNvPr id="32" name="Graphic 31" descr="Label with solid fill">
            <a:extLst>
              <a:ext uri="{FF2B5EF4-FFF2-40B4-BE49-F238E27FC236}">
                <a16:creationId xmlns:a16="http://schemas.microsoft.com/office/drawing/2014/main" id="{606A9ABC-B980-5572-57EB-C7D4EBF6D9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 rot="21063979">
            <a:off x="-4337886" y="12690847"/>
            <a:ext cx="1162074" cy="1162074"/>
          </a:xfrm>
          <a:prstGeom prst="rect">
            <a:avLst/>
          </a:prstGeom>
        </p:spPr>
      </p:pic>
      <p:pic>
        <p:nvPicPr>
          <p:cNvPr id="33" name="Graphic 32" descr="Artificial Intelligence with solid fill">
            <a:extLst>
              <a:ext uri="{FF2B5EF4-FFF2-40B4-BE49-F238E27FC236}">
                <a16:creationId xmlns:a16="http://schemas.microsoft.com/office/drawing/2014/main" id="{B94997A6-B8C3-8AC3-073E-6DFEE3BCB2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 rot="21063979">
            <a:off x="-2555691" y="7015018"/>
            <a:ext cx="1162074" cy="1162074"/>
          </a:xfrm>
          <a:prstGeom prst="rect">
            <a:avLst/>
          </a:prstGeom>
        </p:spPr>
      </p:pic>
      <p:sp>
        <p:nvSpPr>
          <p:cNvPr id="34" name="Title 3">
            <a:extLst>
              <a:ext uri="{FF2B5EF4-FFF2-40B4-BE49-F238E27FC236}">
                <a16:creationId xmlns:a16="http://schemas.microsoft.com/office/drawing/2014/main" id="{1953FBEA-108B-F53C-18C9-BF675369C21C}"/>
              </a:ext>
            </a:extLst>
          </p:cNvPr>
          <p:cNvSpPr txBox="1">
            <a:spLocks/>
          </p:cNvSpPr>
          <p:nvPr/>
        </p:nvSpPr>
        <p:spPr>
          <a:xfrm rot="21063979">
            <a:off x="-1297520" y="6324983"/>
            <a:ext cx="6410710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latin typeface="Bahnschrift" panose="020B0502040204020203" pitchFamily="34" charset="0"/>
              </a:rPr>
              <a:t>KI-</a:t>
            </a:r>
            <a:r>
              <a:rPr lang="en-US" sz="3200" b="1" err="1">
                <a:latin typeface="Bahnschrift" panose="020B0502040204020203" pitchFamily="34" charset="0"/>
              </a:rPr>
              <a:t>generierte</a:t>
            </a:r>
            <a:r>
              <a:rPr lang="en-US" sz="3200" b="1">
                <a:latin typeface="Bahnschrift" panose="020B0502040204020203" pitchFamily="34" charset="0"/>
              </a:rPr>
              <a:t> </a:t>
            </a:r>
            <a:r>
              <a:rPr lang="en-US" sz="3200" b="1" err="1">
                <a:latin typeface="Bahnschrift" panose="020B0502040204020203" pitchFamily="34" charset="0"/>
              </a:rPr>
              <a:t>Antworten</a:t>
            </a:r>
            <a:endParaRPr lang="en-US" sz="3200" b="1">
              <a:latin typeface="Bahnschrift" panose="020B0502040204020203" pitchFamily="34" charset="0"/>
            </a:endParaRPr>
          </a:p>
          <a:p>
            <a:pPr algn="l"/>
            <a:r>
              <a:rPr lang="en-US" sz="2000">
                <a:latin typeface="Bahnschrift" panose="020B0502040204020203" pitchFamily="34" charset="0"/>
              </a:rPr>
              <a:t>(</a:t>
            </a:r>
            <a:r>
              <a:rPr lang="en-US" sz="2000" err="1">
                <a:latin typeface="Bahnschrift" panose="020B0502040204020203" pitchFamily="34" charset="0"/>
              </a:rPr>
              <a:t>abhängig</a:t>
            </a:r>
            <a:r>
              <a:rPr lang="en-US" sz="2000">
                <a:latin typeface="Bahnschrift" panose="020B0502040204020203" pitchFamily="34" charset="0"/>
              </a:rPr>
              <a:t> von </a:t>
            </a:r>
            <a:r>
              <a:rPr lang="en-US" sz="2000" err="1">
                <a:latin typeface="Bahnschrift" panose="020B0502040204020203" pitchFamily="34" charset="0"/>
              </a:rPr>
              <a:t>Stufe</a:t>
            </a:r>
            <a:r>
              <a:rPr lang="en-US" sz="2000">
                <a:latin typeface="Bahnschrift" panose="020B0502040204020203" pitchFamily="34" charset="0"/>
              </a:rPr>
              <a:t>)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44CCE213-C285-944A-1F98-91A159114079}"/>
              </a:ext>
            </a:extLst>
          </p:cNvPr>
          <p:cNvSpPr txBox="1">
            <a:spLocks/>
          </p:cNvSpPr>
          <p:nvPr/>
        </p:nvSpPr>
        <p:spPr>
          <a:xfrm rot="21063979">
            <a:off x="-1822307" y="8469218"/>
            <a:ext cx="6410710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err="1">
                <a:latin typeface="Bahnschrift" panose="020B0502040204020203" pitchFamily="34" charset="0"/>
              </a:rPr>
              <a:t>Diskussionsforum</a:t>
            </a:r>
            <a:endParaRPr lang="en-US" sz="3200" b="1">
              <a:latin typeface="Bahnschrift" panose="020B0502040204020203" pitchFamily="34" charset="0"/>
            </a:endParaRPr>
          </a:p>
          <a:p>
            <a:pPr algn="l"/>
            <a:r>
              <a:rPr lang="en-US" sz="2000">
                <a:latin typeface="Bahnschrift" panose="020B0502040204020203" pitchFamily="34" charset="0"/>
              </a:rPr>
              <a:t>für </a:t>
            </a:r>
            <a:r>
              <a:rPr lang="en-US" sz="2000" err="1">
                <a:latin typeface="Bahnschrift" panose="020B0502040204020203" pitchFamily="34" charset="0"/>
              </a:rPr>
              <a:t>Nutzer</a:t>
            </a:r>
            <a:endParaRPr lang="en-US" sz="2000">
              <a:latin typeface="Bahnschrift" panose="020B0502040204020203" pitchFamily="34" charset="0"/>
            </a:endParaRP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4E92C69E-F9B6-B816-D153-9E7DD738BD96}"/>
              </a:ext>
            </a:extLst>
          </p:cNvPr>
          <p:cNvSpPr txBox="1">
            <a:spLocks/>
          </p:cNvSpPr>
          <p:nvPr/>
        </p:nvSpPr>
        <p:spPr>
          <a:xfrm rot="21063979">
            <a:off x="-2673097" y="10462834"/>
            <a:ext cx="6410710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err="1">
                <a:latin typeface="Bahnschrift" panose="020B0502040204020203" pitchFamily="34" charset="0"/>
              </a:rPr>
              <a:t>Fragesuche</a:t>
            </a:r>
            <a:endParaRPr lang="en-US" sz="3200" b="1">
              <a:latin typeface="Bahnschrift" panose="020B0502040204020203" pitchFamily="34" charset="0"/>
            </a:endParaRPr>
          </a:p>
          <a:p>
            <a:pPr algn="l"/>
            <a:r>
              <a:rPr lang="en-US" sz="2000" err="1">
                <a:latin typeface="Bahnschrift" panose="020B0502040204020203" pitchFamily="34" charset="0"/>
              </a:rPr>
              <a:t>nach</a:t>
            </a:r>
            <a:r>
              <a:rPr lang="en-US" sz="2000">
                <a:latin typeface="Bahnschrift" panose="020B0502040204020203" pitchFamily="34" charset="0"/>
              </a:rPr>
              <a:t> </a:t>
            </a:r>
            <a:r>
              <a:rPr lang="en-US" sz="2000" err="1">
                <a:latin typeface="Bahnschrift" panose="020B0502040204020203" pitchFamily="34" charset="0"/>
              </a:rPr>
              <a:t>Titel</a:t>
            </a:r>
            <a:r>
              <a:rPr lang="en-US" sz="2000">
                <a:latin typeface="Bahnschrift" panose="020B0502040204020203" pitchFamily="34" charset="0"/>
              </a:rPr>
              <a:t> / Tags</a:t>
            </a: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1A440278-E661-76B8-AF9F-4055CEFBF83E}"/>
              </a:ext>
            </a:extLst>
          </p:cNvPr>
          <p:cNvSpPr txBox="1">
            <a:spLocks/>
          </p:cNvSpPr>
          <p:nvPr/>
        </p:nvSpPr>
        <p:spPr>
          <a:xfrm rot="21063979">
            <a:off x="-3078363" y="11991570"/>
            <a:ext cx="6410710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err="1">
                <a:latin typeface="Bahnschrift" panose="020B0502040204020203" pitchFamily="34" charset="0"/>
              </a:rPr>
              <a:t>Kategorisierung</a:t>
            </a:r>
            <a:endParaRPr lang="en-US" sz="3200" b="1">
              <a:latin typeface="Bahnschrift" panose="020B0502040204020203" pitchFamily="34" charset="0"/>
            </a:endParaRPr>
          </a:p>
          <a:p>
            <a:pPr algn="l"/>
            <a:r>
              <a:rPr lang="en-US" sz="2000" err="1">
                <a:latin typeface="Bahnschrift" panose="020B0502040204020203" pitchFamily="34" charset="0"/>
              </a:rPr>
              <a:t>mithilfe</a:t>
            </a:r>
            <a:r>
              <a:rPr lang="en-US" sz="2000">
                <a:latin typeface="Bahnschrift" panose="020B0502040204020203" pitchFamily="34" charset="0"/>
              </a:rPr>
              <a:t> von Tags</a:t>
            </a:r>
          </a:p>
        </p:txBody>
      </p:sp>
    </p:spTree>
    <p:extLst>
      <p:ext uri="{BB962C8B-B14F-4D97-AF65-F5344CB8AC3E}">
        <p14:creationId xmlns:p14="http://schemas.microsoft.com/office/powerpoint/2010/main" val="320981556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 descr="Thought with solid fill">
            <a:extLst>
              <a:ext uri="{FF2B5EF4-FFF2-40B4-BE49-F238E27FC236}">
                <a16:creationId xmlns:a16="http://schemas.microsoft.com/office/drawing/2014/main" id="{5600DE6D-07F9-9E3C-DF79-461FCA7C5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62738" y="421870"/>
            <a:ext cx="926091" cy="926091"/>
          </a:xfrm>
          <a:prstGeom prst="rect">
            <a:avLst/>
          </a:prstGeom>
        </p:spPr>
      </p:pic>
      <p:sp>
        <p:nvSpPr>
          <p:cNvPr id="26" name="Title 3">
            <a:extLst>
              <a:ext uri="{FF2B5EF4-FFF2-40B4-BE49-F238E27FC236}">
                <a16:creationId xmlns:a16="http://schemas.microsoft.com/office/drawing/2014/main" id="{5DBB56C8-3D3A-E807-5C93-6CFD8C7EFB33}"/>
              </a:ext>
            </a:extLst>
          </p:cNvPr>
          <p:cNvSpPr txBox="1">
            <a:spLocks/>
          </p:cNvSpPr>
          <p:nvPr/>
        </p:nvSpPr>
        <p:spPr>
          <a:xfrm>
            <a:off x="4582376" y="109740"/>
            <a:ext cx="10762488" cy="17053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1000">
                      <a:schemeClr val="tx1"/>
                    </a:gs>
                  </a:gsLst>
                  <a:lin ang="8400000" scaled="0"/>
                </a:gradFill>
                <a:latin typeface="Bahnschrift" panose="020B0502040204020203" pitchFamily="34" charset="0"/>
              </a:rPr>
              <a:t>Die </a:t>
            </a:r>
            <a:r>
              <a:rPr lang="en-US" sz="6000" b="1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1000">
                      <a:schemeClr val="tx1"/>
                    </a:gs>
                  </a:gsLst>
                  <a:lin ang="8400000" scaled="0"/>
                </a:gradFill>
                <a:latin typeface="Bahnschrift" panose="020B0502040204020203" pitchFamily="34" charset="0"/>
              </a:rPr>
              <a:t>Fragen</a:t>
            </a:r>
            <a:endParaRPr lang="en-US" sz="6000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1000">
                    <a:schemeClr val="tx1"/>
                  </a:gs>
                </a:gsLst>
                <a:lin ang="8400000" scaled="0"/>
              </a:gradFill>
              <a:latin typeface="Bahnschrift" panose="020B0502040204020203" pitchFamily="34" charset="0"/>
            </a:endParaRPr>
          </a:p>
        </p:txBody>
      </p:sp>
      <p:pic>
        <p:nvPicPr>
          <p:cNvPr id="35" name="Graphic 34" descr="Chat with solid fill">
            <a:extLst>
              <a:ext uri="{FF2B5EF4-FFF2-40B4-BE49-F238E27FC236}">
                <a16:creationId xmlns:a16="http://schemas.microsoft.com/office/drawing/2014/main" id="{60C001A7-F759-EBEB-417F-164BEE9AD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826590" y="2169722"/>
            <a:ext cx="1162074" cy="1162074"/>
          </a:xfrm>
          <a:prstGeom prst="rect">
            <a:avLst/>
          </a:prstGeom>
        </p:spPr>
      </p:pic>
      <p:pic>
        <p:nvPicPr>
          <p:cNvPr id="36" name="Graphic 35" descr="Folder Search with solid fill">
            <a:extLst>
              <a:ext uri="{FF2B5EF4-FFF2-40B4-BE49-F238E27FC236}">
                <a16:creationId xmlns:a16="http://schemas.microsoft.com/office/drawing/2014/main" id="{C965F458-0E9F-E372-0443-65C5411A84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2836" y="3925546"/>
            <a:ext cx="1162074" cy="1162074"/>
          </a:xfrm>
          <a:prstGeom prst="rect">
            <a:avLst/>
          </a:prstGeom>
        </p:spPr>
      </p:pic>
      <p:pic>
        <p:nvPicPr>
          <p:cNvPr id="37" name="Graphic 36" descr="Label with solid fill">
            <a:extLst>
              <a:ext uri="{FF2B5EF4-FFF2-40B4-BE49-F238E27FC236}">
                <a16:creationId xmlns:a16="http://schemas.microsoft.com/office/drawing/2014/main" id="{DF471939-14CF-A53B-6C09-BEE22A415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826590" y="3991714"/>
            <a:ext cx="1162074" cy="1162074"/>
          </a:xfrm>
          <a:prstGeom prst="rect">
            <a:avLst/>
          </a:prstGeom>
        </p:spPr>
      </p:pic>
      <p:pic>
        <p:nvPicPr>
          <p:cNvPr id="38" name="Graphic 37" descr="Artificial Intelligence with solid fill">
            <a:extLst>
              <a:ext uri="{FF2B5EF4-FFF2-40B4-BE49-F238E27FC236}">
                <a16:creationId xmlns:a16="http://schemas.microsoft.com/office/drawing/2014/main" id="{EDE51C06-A9B5-84E6-D426-979A94661E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29174" y="2242276"/>
            <a:ext cx="1162074" cy="1162074"/>
          </a:xfrm>
          <a:prstGeom prst="rect">
            <a:avLst/>
          </a:prstGeom>
        </p:spPr>
      </p:pic>
      <p:sp>
        <p:nvSpPr>
          <p:cNvPr id="40" name="Title 3">
            <a:extLst>
              <a:ext uri="{FF2B5EF4-FFF2-40B4-BE49-F238E27FC236}">
                <a16:creationId xmlns:a16="http://schemas.microsoft.com/office/drawing/2014/main" id="{53BAAF8E-A7F5-B421-842C-8B1795191880}"/>
              </a:ext>
            </a:extLst>
          </p:cNvPr>
          <p:cNvSpPr txBox="1">
            <a:spLocks/>
          </p:cNvSpPr>
          <p:nvPr/>
        </p:nvSpPr>
        <p:spPr>
          <a:xfrm>
            <a:off x="1778571" y="1596851"/>
            <a:ext cx="6410710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latin typeface="Bahnschrift" panose="020B0502040204020203" pitchFamily="34" charset="0"/>
              </a:rPr>
              <a:t>KI-</a:t>
            </a:r>
            <a:r>
              <a:rPr lang="en-US" sz="3200" b="1" err="1">
                <a:latin typeface="Bahnschrift" panose="020B0502040204020203" pitchFamily="34" charset="0"/>
              </a:rPr>
              <a:t>generierte</a:t>
            </a:r>
            <a:r>
              <a:rPr lang="en-US" sz="3200" b="1">
                <a:latin typeface="Bahnschrift" panose="020B0502040204020203" pitchFamily="34" charset="0"/>
              </a:rPr>
              <a:t> </a:t>
            </a:r>
            <a:r>
              <a:rPr lang="en-US" sz="3200" b="1" err="1">
                <a:latin typeface="Bahnschrift" panose="020B0502040204020203" pitchFamily="34" charset="0"/>
              </a:rPr>
              <a:t>Antworten</a:t>
            </a:r>
            <a:endParaRPr lang="en-US" sz="3200" b="1">
              <a:latin typeface="Bahnschrift" panose="020B0502040204020203" pitchFamily="34" charset="0"/>
            </a:endParaRPr>
          </a:p>
          <a:p>
            <a:pPr algn="l"/>
            <a:r>
              <a:rPr lang="en-US" sz="2000">
                <a:latin typeface="Bahnschrift" panose="020B0502040204020203" pitchFamily="34" charset="0"/>
              </a:rPr>
              <a:t>(</a:t>
            </a:r>
            <a:r>
              <a:rPr lang="en-US" sz="2000" err="1">
                <a:latin typeface="Bahnschrift" panose="020B0502040204020203" pitchFamily="34" charset="0"/>
              </a:rPr>
              <a:t>abhängig</a:t>
            </a:r>
            <a:r>
              <a:rPr lang="en-US" sz="2000">
                <a:latin typeface="Bahnschrift" panose="020B0502040204020203" pitchFamily="34" charset="0"/>
              </a:rPr>
              <a:t> von </a:t>
            </a:r>
            <a:r>
              <a:rPr lang="en-US" sz="2000" err="1">
                <a:latin typeface="Bahnschrift" panose="020B0502040204020203" pitchFamily="34" charset="0"/>
              </a:rPr>
              <a:t>Stufe</a:t>
            </a:r>
            <a:r>
              <a:rPr lang="en-US" sz="2000">
                <a:latin typeface="Bahnschrift" panose="020B0502040204020203" pitchFamily="34" charset="0"/>
              </a:rPr>
              <a:t>)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7BD0ACBA-9128-6FEA-EFEE-0E89E3A82322}"/>
              </a:ext>
            </a:extLst>
          </p:cNvPr>
          <p:cNvSpPr txBox="1">
            <a:spLocks/>
          </p:cNvSpPr>
          <p:nvPr/>
        </p:nvSpPr>
        <p:spPr>
          <a:xfrm>
            <a:off x="8077339" y="1497935"/>
            <a:ext cx="6410710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err="1">
                <a:latin typeface="Bahnschrift" panose="020B0502040204020203" pitchFamily="34" charset="0"/>
              </a:rPr>
              <a:t>Diskussionsforum</a:t>
            </a:r>
            <a:endParaRPr lang="en-US" sz="3200" b="1">
              <a:latin typeface="Bahnschrift" panose="020B0502040204020203" pitchFamily="34" charset="0"/>
            </a:endParaRPr>
          </a:p>
          <a:p>
            <a:pPr algn="l"/>
            <a:r>
              <a:rPr lang="en-US" sz="2000">
                <a:latin typeface="Bahnschrift" panose="020B0502040204020203" pitchFamily="34" charset="0"/>
              </a:rPr>
              <a:t>für </a:t>
            </a:r>
            <a:r>
              <a:rPr lang="en-US" sz="2000" err="1">
                <a:latin typeface="Bahnschrift" panose="020B0502040204020203" pitchFamily="34" charset="0"/>
              </a:rPr>
              <a:t>Nutzer</a:t>
            </a:r>
            <a:endParaRPr lang="en-US" sz="2000">
              <a:latin typeface="Bahnschrift" panose="020B0502040204020203" pitchFamily="34" charset="0"/>
            </a:endParaRPr>
          </a:p>
        </p:txBody>
      </p:sp>
      <p:sp>
        <p:nvSpPr>
          <p:cNvPr id="43" name="Title 3">
            <a:extLst>
              <a:ext uri="{FF2B5EF4-FFF2-40B4-BE49-F238E27FC236}">
                <a16:creationId xmlns:a16="http://schemas.microsoft.com/office/drawing/2014/main" id="{790B5ADE-3090-EFAE-FFC6-8F72D85A3B1D}"/>
              </a:ext>
            </a:extLst>
          </p:cNvPr>
          <p:cNvSpPr txBox="1">
            <a:spLocks/>
          </p:cNvSpPr>
          <p:nvPr/>
        </p:nvSpPr>
        <p:spPr>
          <a:xfrm>
            <a:off x="1823585" y="3262319"/>
            <a:ext cx="6410710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err="1">
                <a:latin typeface="Bahnschrift" panose="020B0502040204020203" pitchFamily="34" charset="0"/>
              </a:rPr>
              <a:t>Fragesuche</a:t>
            </a:r>
            <a:endParaRPr lang="en-US" sz="3200" b="1">
              <a:latin typeface="Bahnschrift" panose="020B0502040204020203" pitchFamily="34" charset="0"/>
            </a:endParaRPr>
          </a:p>
          <a:p>
            <a:pPr algn="l"/>
            <a:r>
              <a:rPr lang="en-US" sz="2000" err="1">
                <a:latin typeface="Bahnschrift" panose="020B0502040204020203" pitchFamily="34" charset="0"/>
              </a:rPr>
              <a:t>nach</a:t>
            </a:r>
            <a:r>
              <a:rPr lang="en-US" sz="2000">
                <a:latin typeface="Bahnschrift" panose="020B0502040204020203" pitchFamily="34" charset="0"/>
              </a:rPr>
              <a:t> </a:t>
            </a:r>
            <a:r>
              <a:rPr lang="en-US" sz="2000" err="1">
                <a:latin typeface="Bahnschrift" panose="020B0502040204020203" pitchFamily="34" charset="0"/>
              </a:rPr>
              <a:t>Titel</a:t>
            </a:r>
            <a:r>
              <a:rPr lang="en-US" sz="2000">
                <a:latin typeface="Bahnschrift" panose="020B0502040204020203" pitchFamily="34" charset="0"/>
              </a:rPr>
              <a:t> / Tags</a:t>
            </a:r>
          </a:p>
        </p:txBody>
      </p:sp>
      <p:sp>
        <p:nvSpPr>
          <p:cNvPr id="44" name="Title 3">
            <a:extLst>
              <a:ext uri="{FF2B5EF4-FFF2-40B4-BE49-F238E27FC236}">
                <a16:creationId xmlns:a16="http://schemas.microsoft.com/office/drawing/2014/main" id="{7035AB2F-073E-C747-7AB0-ACB137F462AA}"/>
              </a:ext>
            </a:extLst>
          </p:cNvPr>
          <p:cNvSpPr txBox="1">
            <a:spLocks/>
          </p:cNvSpPr>
          <p:nvPr/>
        </p:nvSpPr>
        <p:spPr>
          <a:xfrm>
            <a:off x="8077339" y="3337047"/>
            <a:ext cx="6410710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err="1">
                <a:latin typeface="Bahnschrift" panose="020B0502040204020203" pitchFamily="34" charset="0"/>
              </a:rPr>
              <a:t>Kategorisierung</a:t>
            </a:r>
            <a:endParaRPr lang="en-US" sz="3200" b="1">
              <a:latin typeface="Bahnschrift" panose="020B0502040204020203" pitchFamily="34" charset="0"/>
            </a:endParaRPr>
          </a:p>
          <a:p>
            <a:pPr algn="l"/>
            <a:r>
              <a:rPr lang="en-US" sz="2000" err="1">
                <a:latin typeface="Bahnschrift" panose="020B0502040204020203" pitchFamily="34" charset="0"/>
              </a:rPr>
              <a:t>mithilfe</a:t>
            </a:r>
            <a:r>
              <a:rPr lang="en-US" sz="2000">
                <a:latin typeface="Bahnschrift" panose="020B0502040204020203" pitchFamily="34" charset="0"/>
              </a:rPr>
              <a:t> von Tags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2B752C3-2D82-9225-B741-2FCBE21EE164}"/>
              </a:ext>
            </a:extLst>
          </p:cNvPr>
          <p:cNvSpPr/>
          <p:nvPr/>
        </p:nvSpPr>
        <p:spPr>
          <a:xfrm>
            <a:off x="12266146" y="0"/>
            <a:ext cx="51737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uppieren 11">
            <a:extLst>
              <a:ext uri="{FF2B5EF4-FFF2-40B4-BE49-F238E27FC236}">
                <a16:creationId xmlns:a16="http://schemas.microsoft.com/office/drawing/2014/main" id="{5A8EB2C9-96F1-12F2-1641-26BFD57CF124}"/>
              </a:ext>
            </a:extLst>
          </p:cNvPr>
          <p:cNvGrpSpPr/>
          <p:nvPr/>
        </p:nvGrpSpPr>
        <p:grpSpPr>
          <a:xfrm rot="251503">
            <a:off x="14371795" y="2321712"/>
            <a:ext cx="4676383" cy="3919928"/>
            <a:chOff x="6680548" y="1787176"/>
            <a:chExt cx="4676383" cy="4204438"/>
          </a:xfrm>
        </p:grpSpPr>
        <p:grpSp>
          <p:nvGrpSpPr>
            <p:cNvPr id="57" name="Gruppieren 8">
              <a:extLst>
                <a:ext uri="{FF2B5EF4-FFF2-40B4-BE49-F238E27FC236}">
                  <a16:creationId xmlns:a16="http://schemas.microsoft.com/office/drawing/2014/main" id="{801BF252-8944-3B91-5364-262801C953E5}"/>
                </a:ext>
              </a:extLst>
            </p:cNvPr>
            <p:cNvGrpSpPr/>
            <p:nvPr/>
          </p:nvGrpSpPr>
          <p:grpSpPr>
            <a:xfrm>
              <a:off x="6680548" y="1787176"/>
              <a:ext cx="4676383" cy="4204438"/>
              <a:chOff x="7494740" y="2538738"/>
              <a:chExt cx="3528164" cy="4204438"/>
            </a:xfrm>
          </p:grpSpPr>
          <p:sp>
            <p:nvSpPr>
              <p:cNvPr id="59" name="Rechteck: abgerundete Ecken 3">
                <a:extLst>
                  <a:ext uri="{FF2B5EF4-FFF2-40B4-BE49-F238E27FC236}">
                    <a16:creationId xmlns:a16="http://schemas.microsoft.com/office/drawing/2014/main" id="{9C5D4540-A7B6-6906-FC9D-20EB1AACEB97}"/>
                  </a:ext>
                </a:extLst>
              </p:cNvPr>
              <p:cNvSpPr/>
              <p:nvPr/>
            </p:nvSpPr>
            <p:spPr>
              <a:xfrm>
                <a:off x="7494740" y="2578274"/>
                <a:ext cx="3528164" cy="41649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Rechteck: abgerundete Ecken 4">
                <a:extLst>
                  <a:ext uri="{FF2B5EF4-FFF2-40B4-BE49-F238E27FC236}">
                    <a16:creationId xmlns:a16="http://schemas.microsoft.com/office/drawing/2014/main" id="{E093CCE8-305B-7408-AC0C-9DEFCDC52583}"/>
                  </a:ext>
                </a:extLst>
              </p:cNvPr>
              <p:cNvSpPr/>
              <p:nvPr/>
            </p:nvSpPr>
            <p:spPr>
              <a:xfrm>
                <a:off x="7755699" y="2538738"/>
                <a:ext cx="3079314" cy="58454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latin typeface="Bahnschrift" panose="020B0502040204020203" pitchFamily="34" charset="0"/>
                    <a:cs typeface="Calibri"/>
                  </a:rPr>
                  <a:t>Meine Frage</a:t>
                </a:r>
                <a:endParaRPr lang="de-DE">
                  <a:latin typeface="Bahnschrift" panose="020B0502040204020203" pitchFamily="34" charset="0"/>
                </a:endParaRPr>
              </a:p>
            </p:txBody>
          </p:sp>
          <p:sp>
            <p:nvSpPr>
              <p:cNvPr id="61" name="Rechteck: abgerundete Ecken 5">
                <a:extLst>
                  <a:ext uri="{FF2B5EF4-FFF2-40B4-BE49-F238E27FC236}">
                    <a16:creationId xmlns:a16="http://schemas.microsoft.com/office/drawing/2014/main" id="{F4A91D7F-EC41-34C2-AAA5-01A49A2E1AFC}"/>
                  </a:ext>
                </a:extLst>
              </p:cNvPr>
              <p:cNvSpPr/>
              <p:nvPr/>
            </p:nvSpPr>
            <p:spPr>
              <a:xfrm>
                <a:off x="7755699" y="3435327"/>
                <a:ext cx="3079314" cy="584547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de-DE">
                    <a:solidFill>
                      <a:schemeClr val="bg1"/>
                    </a:solidFill>
                    <a:latin typeface="Bahnschrift" panose="020B0502040204020203" pitchFamily="34" charset="0"/>
                    <a:cs typeface="Calibri"/>
                  </a:rPr>
                  <a:t>KI-Antwort</a:t>
                </a:r>
              </a:p>
            </p:txBody>
          </p:sp>
          <p:sp>
            <p:nvSpPr>
              <p:cNvPr id="62" name="Rechteck: abgerundete Ecken 6">
                <a:extLst>
                  <a:ext uri="{FF2B5EF4-FFF2-40B4-BE49-F238E27FC236}">
                    <a16:creationId xmlns:a16="http://schemas.microsoft.com/office/drawing/2014/main" id="{27EA34AB-2A61-9A04-CD4C-0DA58953FA22}"/>
                  </a:ext>
                </a:extLst>
              </p:cNvPr>
              <p:cNvSpPr/>
              <p:nvPr/>
            </p:nvSpPr>
            <p:spPr>
              <a:xfrm>
                <a:off x="7755699" y="4331916"/>
                <a:ext cx="3079314" cy="58454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de-DE">
                    <a:latin typeface="Bahnschrift" panose="020B0502040204020203" pitchFamily="34" charset="0"/>
                    <a:cs typeface="Calibri"/>
                  </a:rPr>
                  <a:t>Nutzer-Antwort 1</a:t>
                </a:r>
                <a:endParaRPr lang="de-DE">
                  <a:latin typeface="Bahnschrift" panose="020B0502040204020203" pitchFamily="34" charset="0"/>
                </a:endParaRPr>
              </a:p>
            </p:txBody>
          </p:sp>
          <p:sp>
            <p:nvSpPr>
              <p:cNvPr id="63" name="Rechteck: abgerundete Ecken 7">
                <a:extLst>
                  <a:ext uri="{FF2B5EF4-FFF2-40B4-BE49-F238E27FC236}">
                    <a16:creationId xmlns:a16="http://schemas.microsoft.com/office/drawing/2014/main" id="{FB69AE56-5CAD-8156-9018-B5EAA5151DA2}"/>
                  </a:ext>
                </a:extLst>
              </p:cNvPr>
              <p:cNvSpPr/>
              <p:nvPr/>
            </p:nvSpPr>
            <p:spPr>
              <a:xfrm>
                <a:off x="7755699" y="5169849"/>
                <a:ext cx="3079314" cy="584547"/>
              </a:xfrm>
              <a:prstGeom prst="roundRect">
                <a:avLst/>
              </a:prstGeom>
              <a:solidFill>
                <a:srgbClr val="00FF00">
                  <a:alpha val="28000"/>
                </a:srgb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de-DE">
                    <a:solidFill>
                      <a:schemeClr val="bg1"/>
                    </a:solidFill>
                    <a:latin typeface="Bahnschrift" panose="020B0502040204020203" pitchFamily="34" charset="0"/>
                    <a:cs typeface="Calibri"/>
                  </a:rPr>
                  <a:t>Akzeptierte Expertenantwort</a:t>
                </a:r>
              </a:p>
            </p:txBody>
          </p:sp>
        </p:grpSp>
        <p:sp>
          <p:nvSpPr>
            <p:cNvPr id="58" name="Rechteck: abgerundete Ecken 10">
              <a:extLst>
                <a:ext uri="{FF2B5EF4-FFF2-40B4-BE49-F238E27FC236}">
                  <a16:creationId xmlns:a16="http://schemas.microsoft.com/office/drawing/2014/main" id="{81A21F28-205D-04C0-3DD9-2A8DE1BFAFDC}"/>
                </a:ext>
              </a:extLst>
            </p:cNvPr>
            <p:cNvSpPr/>
            <p:nvPr/>
          </p:nvSpPr>
          <p:spPr>
            <a:xfrm>
              <a:off x="7026434" y="5256220"/>
              <a:ext cx="4081458" cy="58454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de-DE">
                  <a:latin typeface="Bahnschrift" panose="020B0502040204020203" pitchFamily="34" charset="0"/>
                  <a:cs typeface="Calibri"/>
                </a:rPr>
                <a:t>Nutzer-Antwort 2</a:t>
              </a:r>
              <a:endParaRPr lang="de-DE">
                <a:latin typeface="Bahnschrift" panose="020B0502040204020203" pitchFamily="34" charset="0"/>
              </a:endParaRPr>
            </a:p>
          </p:txBody>
        </p:sp>
      </p:grpSp>
      <p:sp>
        <p:nvSpPr>
          <p:cNvPr id="64" name="Title 3">
            <a:extLst>
              <a:ext uri="{FF2B5EF4-FFF2-40B4-BE49-F238E27FC236}">
                <a16:creationId xmlns:a16="http://schemas.microsoft.com/office/drawing/2014/main" id="{F3E06F40-E8E0-8049-576F-4CBE2458E86B}"/>
              </a:ext>
            </a:extLst>
          </p:cNvPr>
          <p:cNvSpPr txBox="1">
            <a:spLocks/>
          </p:cNvSpPr>
          <p:nvPr/>
        </p:nvSpPr>
        <p:spPr>
          <a:xfrm rot="21199339">
            <a:off x="13027908" y="-799325"/>
            <a:ext cx="6410710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chemeClr val="bg1"/>
                </a:solidFill>
                <a:latin typeface="Bahnschrift" panose="020B0502040204020203" pitchFamily="34" charset="0"/>
              </a:rPr>
              <a:t>LAYOUT</a:t>
            </a:r>
            <a:endParaRPr lang="en-US" sz="2000" b="1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315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041CF2-60EC-FE17-FEDC-1A07038216C2}"/>
              </a:ext>
            </a:extLst>
          </p:cNvPr>
          <p:cNvSpPr/>
          <p:nvPr/>
        </p:nvSpPr>
        <p:spPr>
          <a:xfrm>
            <a:off x="7018285" y="0"/>
            <a:ext cx="51737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BAA636D-C5A4-3746-B308-B309C89A7158}"/>
              </a:ext>
            </a:extLst>
          </p:cNvPr>
          <p:cNvGrpSpPr/>
          <p:nvPr/>
        </p:nvGrpSpPr>
        <p:grpSpPr>
          <a:xfrm>
            <a:off x="7266950" y="1656935"/>
            <a:ext cx="4676383" cy="3919928"/>
            <a:chOff x="6680548" y="1787176"/>
            <a:chExt cx="4676383" cy="4204438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8D3E7FFD-04D4-ADCF-98C8-C7C5CF4F0F3E}"/>
                </a:ext>
              </a:extLst>
            </p:cNvPr>
            <p:cNvGrpSpPr/>
            <p:nvPr/>
          </p:nvGrpSpPr>
          <p:grpSpPr>
            <a:xfrm>
              <a:off x="6680548" y="1787176"/>
              <a:ext cx="4676383" cy="4204438"/>
              <a:chOff x="7494740" y="2538738"/>
              <a:chExt cx="3528164" cy="4204438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25838AA2-44DE-7FE3-12EC-5C649D1BE157}"/>
                  </a:ext>
                </a:extLst>
              </p:cNvPr>
              <p:cNvSpPr/>
              <p:nvPr/>
            </p:nvSpPr>
            <p:spPr>
              <a:xfrm>
                <a:off x="7494740" y="2578274"/>
                <a:ext cx="3528164" cy="41649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4649F4CC-847D-DFCD-0B17-799E6B83BD87}"/>
                  </a:ext>
                </a:extLst>
              </p:cNvPr>
              <p:cNvSpPr/>
              <p:nvPr/>
            </p:nvSpPr>
            <p:spPr>
              <a:xfrm>
                <a:off x="7755699" y="2538738"/>
                <a:ext cx="3079314" cy="58454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latin typeface="Bahnschrift" panose="020B0502040204020203" pitchFamily="34" charset="0"/>
                    <a:cs typeface="Calibri"/>
                  </a:rPr>
                  <a:t>Meine Frage</a:t>
                </a:r>
                <a:endParaRPr lang="de-DE">
                  <a:latin typeface="Bahnschrift" panose="020B0502040204020203" pitchFamily="34" charset="0"/>
                </a:endParaRPr>
              </a:p>
            </p:txBody>
          </p:sp>
          <p:sp>
            <p:nvSpPr>
              <p:cNvPr id="6" name="Rechteck: abgerundete Ecken 5">
                <a:extLst>
                  <a:ext uri="{FF2B5EF4-FFF2-40B4-BE49-F238E27FC236}">
                    <a16:creationId xmlns:a16="http://schemas.microsoft.com/office/drawing/2014/main" id="{9C85C4DB-212D-40DF-7C0D-7FE0FA2CB558}"/>
                  </a:ext>
                </a:extLst>
              </p:cNvPr>
              <p:cNvSpPr/>
              <p:nvPr/>
            </p:nvSpPr>
            <p:spPr>
              <a:xfrm>
                <a:off x="7755699" y="3435327"/>
                <a:ext cx="3079314" cy="584547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de-DE">
                    <a:solidFill>
                      <a:schemeClr val="bg1"/>
                    </a:solidFill>
                    <a:latin typeface="Bahnschrift" panose="020B0502040204020203" pitchFamily="34" charset="0"/>
                    <a:cs typeface="Calibri"/>
                  </a:rPr>
                  <a:t>KI-Antwort</a:t>
                </a:r>
              </a:p>
            </p:txBody>
          </p:sp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4B16C2A9-7027-A866-D583-E9EAC68619E4}"/>
                  </a:ext>
                </a:extLst>
              </p:cNvPr>
              <p:cNvSpPr/>
              <p:nvPr/>
            </p:nvSpPr>
            <p:spPr>
              <a:xfrm>
                <a:off x="7755699" y="4331916"/>
                <a:ext cx="3079314" cy="58454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de-DE">
                    <a:latin typeface="Bahnschrift" panose="020B0502040204020203" pitchFamily="34" charset="0"/>
                    <a:cs typeface="Calibri"/>
                  </a:rPr>
                  <a:t>Nutzer-Antwort 1</a:t>
                </a:r>
                <a:endParaRPr lang="de-DE">
                  <a:latin typeface="Bahnschrift" panose="020B0502040204020203" pitchFamily="34" charset="0"/>
                </a:endParaRPr>
              </a:p>
            </p:txBody>
          </p:sp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923FDA24-ABC3-B996-C5BE-4C4B84858FD2}"/>
                  </a:ext>
                </a:extLst>
              </p:cNvPr>
              <p:cNvSpPr/>
              <p:nvPr/>
            </p:nvSpPr>
            <p:spPr>
              <a:xfrm>
                <a:off x="7755699" y="5169849"/>
                <a:ext cx="3079314" cy="584547"/>
              </a:xfrm>
              <a:prstGeom prst="roundRect">
                <a:avLst/>
              </a:prstGeom>
              <a:solidFill>
                <a:srgbClr val="00FF00">
                  <a:alpha val="28000"/>
                </a:srgb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de-DE">
                    <a:solidFill>
                      <a:schemeClr val="bg1"/>
                    </a:solidFill>
                    <a:latin typeface="Bahnschrift" panose="020B0502040204020203" pitchFamily="34" charset="0"/>
                    <a:cs typeface="Calibri"/>
                  </a:rPr>
                  <a:t>Akzeptierte Expertenantwort</a:t>
                </a:r>
              </a:p>
            </p:txBody>
          </p:sp>
        </p:grp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8E97A6BE-7CD0-7C76-2487-86F81BA9FF2F}"/>
                </a:ext>
              </a:extLst>
            </p:cNvPr>
            <p:cNvSpPr/>
            <p:nvPr/>
          </p:nvSpPr>
          <p:spPr>
            <a:xfrm>
              <a:off x="7026434" y="5256220"/>
              <a:ext cx="4081458" cy="58454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de-DE">
                  <a:latin typeface="Bahnschrift" panose="020B0502040204020203" pitchFamily="34" charset="0"/>
                  <a:cs typeface="Calibri"/>
                </a:rPr>
                <a:t>Nutzer-Antwort 2</a:t>
              </a:r>
              <a:endParaRPr lang="de-DE">
                <a:latin typeface="Bahnschrift" panose="020B0502040204020203" pitchFamily="34" charset="0"/>
              </a:endParaRPr>
            </a:p>
          </p:txBody>
        </p:sp>
      </p:grpSp>
      <p:pic>
        <p:nvPicPr>
          <p:cNvPr id="20" name="Graphic 19" descr="Thought with solid fill">
            <a:extLst>
              <a:ext uri="{FF2B5EF4-FFF2-40B4-BE49-F238E27FC236}">
                <a16:creationId xmlns:a16="http://schemas.microsoft.com/office/drawing/2014/main" id="{5600DE6D-07F9-9E3C-DF79-461FCA7C5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1007" y="230045"/>
            <a:ext cx="926091" cy="926091"/>
          </a:xfrm>
          <a:prstGeom prst="rect">
            <a:avLst/>
          </a:prstGeom>
        </p:spPr>
      </p:pic>
      <p:sp>
        <p:nvSpPr>
          <p:cNvPr id="26" name="Title 3">
            <a:extLst>
              <a:ext uri="{FF2B5EF4-FFF2-40B4-BE49-F238E27FC236}">
                <a16:creationId xmlns:a16="http://schemas.microsoft.com/office/drawing/2014/main" id="{5DBB56C8-3D3A-E807-5C93-6CFD8C7EFB33}"/>
              </a:ext>
            </a:extLst>
          </p:cNvPr>
          <p:cNvSpPr txBox="1">
            <a:spLocks/>
          </p:cNvSpPr>
          <p:nvPr/>
        </p:nvSpPr>
        <p:spPr>
          <a:xfrm>
            <a:off x="2060645" y="-82085"/>
            <a:ext cx="10762488" cy="17053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1000">
                      <a:schemeClr val="tx1"/>
                    </a:gs>
                  </a:gsLst>
                  <a:lin ang="8400000" scaled="0"/>
                </a:gradFill>
                <a:latin typeface="Bahnschrift" panose="020B0502040204020203" pitchFamily="34" charset="0"/>
              </a:rPr>
              <a:t>Die </a:t>
            </a:r>
            <a:r>
              <a:rPr lang="en-US" sz="6000" b="1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1000">
                      <a:schemeClr val="tx1"/>
                    </a:gs>
                  </a:gsLst>
                  <a:lin ang="8400000" scaled="0"/>
                </a:gradFill>
                <a:latin typeface="Bahnschrift" panose="020B0502040204020203" pitchFamily="34" charset="0"/>
              </a:rPr>
              <a:t>Fragen</a:t>
            </a:r>
            <a:endParaRPr lang="en-US" sz="6000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1000">
                    <a:schemeClr val="tx1"/>
                  </a:gs>
                </a:gsLst>
                <a:lin ang="8400000" scaled="0"/>
              </a:gradFill>
              <a:latin typeface="Bahnschrift" panose="020B0502040204020203" pitchFamily="34" charset="0"/>
            </a:endParaRPr>
          </a:p>
        </p:txBody>
      </p:sp>
      <p:pic>
        <p:nvPicPr>
          <p:cNvPr id="35" name="Graphic 34" descr="Chat with solid fill">
            <a:extLst>
              <a:ext uri="{FF2B5EF4-FFF2-40B4-BE49-F238E27FC236}">
                <a16:creationId xmlns:a16="http://schemas.microsoft.com/office/drawing/2014/main" id="{60C001A7-F759-EBEB-417F-164BEE9AD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7575" y="2766393"/>
            <a:ext cx="1162074" cy="1162074"/>
          </a:xfrm>
          <a:prstGeom prst="rect">
            <a:avLst/>
          </a:prstGeom>
        </p:spPr>
      </p:pic>
      <p:pic>
        <p:nvPicPr>
          <p:cNvPr id="36" name="Graphic 35" descr="Folder Search with solid fill">
            <a:extLst>
              <a:ext uri="{FF2B5EF4-FFF2-40B4-BE49-F238E27FC236}">
                <a16:creationId xmlns:a16="http://schemas.microsoft.com/office/drawing/2014/main" id="{C965F458-0E9F-E372-0443-65C5411A84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7575" y="3928467"/>
            <a:ext cx="1162074" cy="1162074"/>
          </a:xfrm>
          <a:prstGeom prst="rect">
            <a:avLst/>
          </a:prstGeom>
        </p:spPr>
      </p:pic>
      <p:pic>
        <p:nvPicPr>
          <p:cNvPr id="37" name="Graphic 36" descr="Label with solid fill">
            <a:extLst>
              <a:ext uri="{FF2B5EF4-FFF2-40B4-BE49-F238E27FC236}">
                <a16:creationId xmlns:a16="http://schemas.microsoft.com/office/drawing/2014/main" id="{DF471939-14CF-A53B-6C09-BEE22A415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07575" y="5090540"/>
            <a:ext cx="1162074" cy="1162074"/>
          </a:xfrm>
          <a:prstGeom prst="rect">
            <a:avLst/>
          </a:prstGeom>
        </p:spPr>
      </p:pic>
      <p:pic>
        <p:nvPicPr>
          <p:cNvPr id="38" name="Graphic 37" descr="Artificial Intelligence with solid fill">
            <a:extLst>
              <a:ext uri="{FF2B5EF4-FFF2-40B4-BE49-F238E27FC236}">
                <a16:creationId xmlns:a16="http://schemas.microsoft.com/office/drawing/2014/main" id="{EDE51C06-A9B5-84E6-D426-979A94661E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08927" y="1494294"/>
            <a:ext cx="1162074" cy="1162074"/>
          </a:xfrm>
          <a:prstGeom prst="rect">
            <a:avLst/>
          </a:prstGeom>
        </p:spPr>
      </p:pic>
      <p:sp>
        <p:nvSpPr>
          <p:cNvPr id="40" name="Title 3">
            <a:extLst>
              <a:ext uri="{FF2B5EF4-FFF2-40B4-BE49-F238E27FC236}">
                <a16:creationId xmlns:a16="http://schemas.microsoft.com/office/drawing/2014/main" id="{53BAAF8E-A7F5-B421-842C-8B1795191880}"/>
              </a:ext>
            </a:extLst>
          </p:cNvPr>
          <p:cNvSpPr txBox="1">
            <a:spLocks/>
          </p:cNvSpPr>
          <p:nvPr/>
        </p:nvSpPr>
        <p:spPr>
          <a:xfrm>
            <a:off x="1867098" y="804259"/>
            <a:ext cx="6410710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latin typeface="Bahnschrift" panose="020B0502040204020203" pitchFamily="34" charset="0"/>
              </a:rPr>
              <a:t>KI-</a:t>
            </a:r>
            <a:r>
              <a:rPr lang="en-US" sz="3200" b="1" err="1">
                <a:latin typeface="Bahnschrift" panose="020B0502040204020203" pitchFamily="34" charset="0"/>
              </a:rPr>
              <a:t>generierte</a:t>
            </a:r>
            <a:r>
              <a:rPr lang="en-US" sz="3200" b="1">
                <a:latin typeface="Bahnschrift" panose="020B0502040204020203" pitchFamily="34" charset="0"/>
              </a:rPr>
              <a:t> </a:t>
            </a:r>
            <a:r>
              <a:rPr lang="en-US" sz="3200" b="1" err="1">
                <a:latin typeface="Bahnschrift" panose="020B0502040204020203" pitchFamily="34" charset="0"/>
              </a:rPr>
              <a:t>Antworten</a:t>
            </a:r>
            <a:endParaRPr lang="en-US" sz="3200" b="1">
              <a:latin typeface="Bahnschrift" panose="020B0502040204020203" pitchFamily="34" charset="0"/>
            </a:endParaRPr>
          </a:p>
          <a:p>
            <a:pPr algn="l"/>
            <a:r>
              <a:rPr lang="en-US" sz="2000">
                <a:latin typeface="Bahnschrift" panose="020B0502040204020203" pitchFamily="34" charset="0"/>
              </a:rPr>
              <a:t>(</a:t>
            </a:r>
            <a:r>
              <a:rPr lang="en-US" sz="2000" err="1">
                <a:latin typeface="Bahnschrift" panose="020B0502040204020203" pitchFamily="34" charset="0"/>
              </a:rPr>
              <a:t>abhängig</a:t>
            </a:r>
            <a:r>
              <a:rPr lang="en-US" sz="2000">
                <a:latin typeface="Bahnschrift" panose="020B0502040204020203" pitchFamily="34" charset="0"/>
              </a:rPr>
              <a:t> von </a:t>
            </a:r>
            <a:r>
              <a:rPr lang="en-US" sz="2000" err="1">
                <a:latin typeface="Bahnschrift" panose="020B0502040204020203" pitchFamily="34" charset="0"/>
              </a:rPr>
              <a:t>Stufe</a:t>
            </a:r>
            <a:r>
              <a:rPr lang="en-US" sz="2000">
                <a:latin typeface="Bahnschrift" panose="020B0502040204020203" pitchFamily="34" charset="0"/>
              </a:rPr>
              <a:t>)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7BD0ACBA-9128-6FEA-EFEE-0E89E3A82322}"/>
              </a:ext>
            </a:extLst>
          </p:cNvPr>
          <p:cNvSpPr txBox="1">
            <a:spLocks/>
          </p:cNvSpPr>
          <p:nvPr/>
        </p:nvSpPr>
        <p:spPr>
          <a:xfrm>
            <a:off x="1867098" y="2049996"/>
            <a:ext cx="6410710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err="1">
                <a:latin typeface="Bahnschrift" panose="020B0502040204020203" pitchFamily="34" charset="0"/>
              </a:rPr>
              <a:t>Diskussionsforum</a:t>
            </a:r>
            <a:endParaRPr lang="en-US" sz="3200" b="1">
              <a:latin typeface="Bahnschrift" panose="020B0502040204020203" pitchFamily="34" charset="0"/>
            </a:endParaRPr>
          </a:p>
          <a:p>
            <a:pPr algn="l"/>
            <a:r>
              <a:rPr lang="en-US" sz="2000">
                <a:latin typeface="Bahnschrift" panose="020B0502040204020203" pitchFamily="34" charset="0"/>
              </a:rPr>
              <a:t>für </a:t>
            </a:r>
            <a:r>
              <a:rPr lang="en-US" sz="2000" err="1">
                <a:latin typeface="Bahnschrift" panose="020B0502040204020203" pitchFamily="34" charset="0"/>
              </a:rPr>
              <a:t>Nutzer</a:t>
            </a:r>
            <a:endParaRPr lang="en-US" sz="2000">
              <a:latin typeface="Bahnschrift" panose="020B0502040204020203" pitchFamily="34" charset="0"/>
            </a:endParaRPr>
          </a:p>
        </p:txBody>
      </p:sp>
      <p:sp>
        <p:nvSpPr>
          <p:cNvPr id="43" name="Title 3">
            <a:extLst>
              <a:ext uri="{FF2B5EF4-FFF2-40B4-BE49-F238E27FC236}">
                <a16:creationId xmlns:a16="http://schemas.microsoft.com/office/drawing/2014/main" id="{790B5ADE-3090-EFAE-FFC6-8F72D85A3B1D}"/>
              </a:ext>
            </a:extLst>
          </p:cNvPr>
          <p:cNvSpPr txBox="1">
            <a:spLocks/>
          </p:cNvSpPr>
          <p:nvPr/>
        </p:nvSpPr>
        <p:spPr>
          <a:xfrm>
            <a:off x="1867098" y="3220630"/>
            <a:ext cx="6410710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err="1">
                <a:latin typeface="Bahnschrift" panose="020B0502040204020203" pitchFamily="34" charset="0"/>
              </a:rPr>
              <a:t>Fragesuche</a:t>
            </a:r>
            <a:endParaRPr lang="en-US" sz="3200" b="1">
              <a:latin typeface="Bahnschrift" panose="020B0502040204020203" pitchFamily="34" charset="0"/>
            </a:endParaRPr>
          </a:p>
          <a:p>
            <a:pPr algn="l"/>
            <a:r>
              <a:rPr lang="en-US" sz="2000" err="1">
                <a:latin typeface="Bahnschrift" panose="020B0502040204020203" pitchFamily="34" charset="0"/>
              </a:rPr>
              <a:t>nach</a:t>
            </a:r>
            <a:r>
              <a:rPr lang="en-US" sz="2000">
                <a:latin typeface="Bahnschrift" panose="020B0502040204020203" pitchFamily="34" charset="0"/>
              </a:rPr>
              <a:t> </a:t>
            </a:r>
            <a:r>
              <a:rPr lang="en-US" sz="2000" err="1">
                <a:latin typeface="Bahnschrift" panose="020B0502040204020203" pitchFamily="34" charset="0"/>
              </a:rPr>
              <a:t>Titel</a:t>
            </a:r>
            <a:r>
              <a:rPr lang="en-US" sz="2000">
                <a:latin typeface="Bahnschrift" panose="020B0502040204020203" pitchFamily="34" charset="0"/>
              </a:rPr>
              <a:t> / Tags</a:t>
            </a:r>
          </a:p>
        </p:txBody>
      </p:sp>
      <p:sp>
        <p:nvSpPr>
          <p:cNvPr id="44" name="Title 3">
            <a:extLst>
              <a:ext uri="{FF2B5EF4-FFF2-40B4-BE49-F238E27FC236}">
                <a16:creationId xmlns:a16="http://schemas.microsoft.com/office/drawing/2014/main" id="{7035AB2F-073E-C747-7AB0-ACB137F462AA}"/>
              </a:ext>
            </a:extLst>
          </p:cNvPr>
          <p:cNvSpPr txBox="1">
            <a:spLocks/>
          </p:cNvSpPr>
          <p:nvPr/>
        </p:nvSpPr>
        <p:spPr>
          <a:xfrm>
            <a:off x="1867098" y="4391263"/>
            <a:ext cx="6410710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err="1">
                <a:latin typeface="Bahnschrift" panose="020B0502040204020203" pitchFamily="34" charset="0"/>
              </a:rPr>
              <a:t>Kategorisierung</a:t>
            </a:r>
            <a:endParaRPr lang="en-US" sz="3200" b="1">
              <a:latin typeface="Bahnschrift" panose="020B0502040204020203" pitchFamily="34" charset="0"/>
            </a:endParaRPr>
          </a:p>
          <a:p>
            <a:pPr algn="l"/>
            <a:r>
              <a:rPr lang="en-US" sz="2000" err="1">
                <a:latin typeface="Bahnschrift" panose="020B0502040204020203" pitchFamily="34" charset="0"/>
              </a:rPr>
              <a:t>mithilfe</a:t>
            </a:r>
            <a:r>
              <a:rPr lang="en-US" sz="2000">
                <a:latin typeface="Bahnschrift" panose="020B0502040204020203" pitchFamily="34" charset="0"/>
              </a:rPr>
              <a:t> von Tags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9684595-6683-85D7-E063-5559527958F9}"/>
              </a:ext>
            </a:extLst>
          </p:cNvPr>
          <p:cNvSpPr txBox="1">
            <a:spLocks/>
          </p:cNvSpPr>
          <p:nvPr/>
        </p:nvSpPr>
        <p:spPr>
          <a:xfrm>
            <a:off x="6412423" y="-508812"/>
            <a:ext cx="6410710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chemeClr val="bg1"/>
                </a:solidFill>
                <a:latin typeface="Bahnschrift" panose="020B0502040204020203" pitchFamily="34" charset="0"/>
              </a:rPr>
              <a:t>LAYOUT</a:t>
            </a:r>
            <a:endParaRPr lang="en-US" sz="2000" b="1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936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E43DF5-D5F8-A1A0-3BD4-2C67EAE54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9886" y="2576323"/>
            <a:ext cx="10762488" cy="1705353"/>
          </a:xfrm>
        </p:spPr>
        <p:txBody>
          <a:bodyPr>
            <a:noAutofit/>
          </a:bodyPr>
          <a:lstStyle/>
          <a:p>
            <a:r>
              <a:rPr lang="en-US" sz="10000" b="1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1000">
                      <a:schemeClr val="tx1"/>
                    </a:gs>
                  </a:gsLst>
                  <a:lin ang="8400000" scaled="0"/>
                </a:gradFill>
                <a:latin typeface="Bahnschrift" panose="020B0502040204020203" pitchFamily="34" charset="0"/>
              </a:rPr>
              <a:t>Anmeldung</a:t>
            </a:r>
            <a:endParaRPr lang="en-US" sz="10000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1000">
                    <a:schemeClr val="tx1"/>
                  </a:gs>
                </a:gsLst>
                <a:lin ang="8400000" scaled="0"/>
              </a:gradFill>
              <a:latin typeface="Bahnschrift" panose="020B0502040204020203" pitchFamily="34" charset="0"/>
            </a:endParaRPr>
          </a:p>
        </p:txBody>
      </p:sp>
      <p:pic>
        <p:nvPicPr>
          <p:cNvPr id="11" name="Graphic 10" descr="Lock with solid fill">
            <a:extLst>
              <a:ext uri="{FF2B5EF4-FFF2-40B4-BE49-F238E27FC236}">
                <a16:creationId xmlns:a16="http://schemas.microsoft.com/office/drawing/2014/main" id="{CFD749CA-677D-0051-96B9-3AA3BB5EE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91" y="1533904"/>
            <a:ext cx="3790190" cy="37901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EFBBC3-CC35-E252-FF79-770182417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61646">
            <a:off x="9162763" y="7472736"/>
            <a:ext cx="3930423" cy="14860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BF319E-756F-1C1C-02C7-5CE6C4886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24002">
            <a:off x="-9863" y="7867490"/>
            <a:ext cx="3117733" cy="789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60743B-547C-C17C-D07A-C354B465E9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22" t="28238" r="10891" b="25345"/>
          <a:stretch/>
        </p:blipFill>
        <p:spPr>
          <a:xfrm>
            <a:off x="4477179" y="7884683"/>
            <a:ext cx="3557363" cy="755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EE445A-5420-21D2-5201-BE0EB1D5A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12056">
            <a:off x="2757014" y="9848769"/>
            <a:ext cx="1452907" cy="1675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A23D85-1255-854B-2DC2-54DA4E44C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92825">
            <a:off x="7491580" y="9603060"/>
            <a:ext cx="2086601" cy="208660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FC5992E-9EEB-F4F1-DDC2-A70262576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101455"/>
              </p:ext>
            </p:extLst>
          </p:nvPr>
        </p:nvGraphicFramePr>
        <p:xfrm>
          <a:off x="-434820" y="6964826"/>
          <a:ext cx="1305098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0327">
                  <a:extLst>
                    <a:ext uri="{9D8B030D-6E8A-4147-A177-3AD203B41FA5}">
                      <a16:colId xmlns:a16="http://schemas.microsoft.com/office/drawing/2014/main" val="2897220168"/>
                    </a:ext>
                  </a:extLst>
                </a:gridCol>
                <a:gridCol w="4350327">
                  <a:extLst>
                    <a:ext uri="{9D8B030D-6E8A-4147-A177-3AD203B41FA5}">
                      <a16:colId xmlns:a16="http://schemas.microsoft.com/office/drawing/2014/main" val="2486640367"/>
                    </a:ext>
                  </a:extLst>
                </a:gridCol>
                <a:gridCol w="4350327">
                  <a:extLst>
                    <a:ext uri="{9D8B030D-6E8A-4147-A177-3AD203B41FA5}">
                      <a16:colId xmlns:a16="http://schemas.microsoft.com/office/drawing/2014/main" val="3096484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GOOGLE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APPLE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GITHUB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81927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1B0EF9-0171-51D5-BB00-90D8BFD78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049605"/>
              </p:ext>
            </p:extLst>
          </p:nvPr>
        </p:nvGraphicFramePr>
        <p:xfrm>
          <a:off x="1119021" y="8825638"/>
          <a:ext cx="101607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355">
                  <a:extLst>
                    <a:ext uri="{9D8B030D-6E8A-4147-A177-3AD203B41FA5}">
                      <a16:colId xmlns:a16="http://schemas.microsoft.com/office/drawing/2014/main" val="3137458382"/>
                    </a:ext>
                  </a:extLst>
                </a:gridCol>
                <a:gridCol w="5080355">
                  <a:extLst>
                    <a:ext uri="{9D8B030D-6E8A-4147-A177-3AD203B41FA5}">
                      <a16:colId xmlns:a16="http://schemas.microsoft.com/office/drawing/2014/main" val="184796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2FA / MFA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SICHERHEITSSCHLÜSSEL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491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08663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E43DF5-D5F8-A1A0-3BD4-2C67EAE54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743" y="-477422"/>
            <a:ext cx="10762488" cy="1705353"/>
          </a:xfrm>
        </p:spPr>
        <p:txBody>
          <a:bodyPr>
            <a:noAutofit/>
          </a:bodyPr>
          <a:lstStyle/>
          <a:p>
            <a:r>
              <a:rPr lang="en-US" b="1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1000">
                      <a:schemeClr val="tx1"/>
                    </a:gs>
                  </a:gsLst>
                  <a:lin ang="8400000" scaled="0"/>
                </a:gradFill>
                <a:latin typeface="Bahnschrift" panose="020B0502040204020203" pitchFamily="34" charset="0"/>
              </a:rPr>
              <a:t>Anmeldung</a:t>
            </a:r>
            <a:endParaRPr lang="en-US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1000">
                    <a:schemeClr val="tx1"/>
                  </a:gs>
                </a:gsLst>
                <a:lin ang="8400000" scaled="0"/>
              </a:gradFill>
              <a:latin typeface="Bahnschrift" panose="020B0502040204020203" pitchFamily="34" charset="0"/>
            </a:endParaRPr>
          </a:p>
        </p:txBody>
      </p:sp>
      <p:pic>
        <p:nvPicPr>
          <p:cNvPr id="11" name="Graphic 10" descr="Lock with solid fill">
            <a:extLst>
              <a:ext uri="{FF2B5EF4-FFF2-40B4-BE49-F238E27FC236}">
                <a16:creationId xmlns:a16="http://schemas.microsoft.com/office/drawing/2014/main" id="{CFD749CA-677D-0051-96B9-3AA3BB5EE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5226" y="203284"/>
            <a:ext cx="1024647" cy="10246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5F3B54-B9E0-5EEF-AD8B-2D995496A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121" y="1930221"/>
            <a:ext cx="3766923" cy="14242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224DDD-EFFD-4C2B-FD11-698E71018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029" y="2291030"/>
            <a:ext cx="3117733" cy="789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CA2A43-1C5F-FDE5-2709-7CE621039A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222" t="28238" r="10891" b="25345"/>
          <a:stretch/>
        </p:blipFill>
        <p:spPr>
          <a:xfrm>
            <a:off x="4426193" y="2313817"/>
            <a:ext cx="3412928" cy="724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08776E-615A-45B8-C8E6-5A92C748E8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5300" y="4229459"/>
            <a:ext cx="1452907" cy="1675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3A4473-A0CE-0331-0996-267BEED104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1304" y="4014529"/>
            <a:ext cx="2086601" cy="208660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8A3AE4E-EF42-59CD-09C5-46A41D769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857294"/>
              </p:ext>
            </p:extLst>
          </p:nvPr>
        </p:nvGraphicFramePr>
        <p:xfrm>
          <a:off x="714756" y="1782877"/>
          <a:ext cx="1076248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7496">
                  <a:extLst>
                    <a:ext uri="{9D8B030D-6E8A-4147-A177-3AD203B41FA5}">
                      <a16:colId xmlns:a16="http://schemas.microsoft.com/office/drawing/2014/main" val="2897220168"/>
                    </a:ext>
                  </a:extLst>
                </a:gridCol>
                <a:gridCol w="3587496">
                  <a:extLst>
                    <a:ext uri="{9D8B030D-6E8A-4147-A177-3AD203B41FA5}">
                      <a16:colId xmlns:a16="http://schemas.microsoft.com/office/drawing/2014/main" val="2486640367"/>
                    </a:ext>
                  </a:extLst>
                </a:gridCol>
                <a:gridCol w="3587496">
                  <a:extLst>
                    <a:ext uri="{9D8B030D-6E8A-4147-A177-3AD203B41FA5}">
                      <a16:colId xmlns:a16="http://schemas.microsoft.com/office/drawing/2014/main" val="3096484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GOOGLE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APPLE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GITHUB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81927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B586056-D701-F4AE-BB23-5C11757A6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367685"/>
              </p:ext>
            </p:extLst>
          </p:nvPr>
        </p:nvGraphicFramePr>
        <p:xfrm>
          <a:off x="2031999" y="3643689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374583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84796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2FA / MFA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SICHERHEITSSCHLÜSSEL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491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91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E43DF5-D5F8-A1A0-3BD4-2C67EAE54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6272" y="2576323"/>
            <a:ext cx="10606101" cy="1705353"/>
          </a:xfrm>
        </p:spPr>
        <p:txBody>
          <a:bodyPr>
            <a:noAutofit/>
          </a:bodyPr>
          <a:lstStyle/>
          <a:p>
            <a:r>
              <a:rPr lang="en-US" sz="10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1000">
                      <a:schemeClr val="tx1"/>
                    </a:gs>
                  </a:gsLst>
                  <a:lin ang="8400000" scaled="0"/>
                </a:gradFill>
                <a:latin typeface="Bahnschrift" panose="020B0502040204020203" pitchFamily="34" charset="0"/>
              </a:rPr>
              <a:t>Gamification</a:t>
            </a:r>
          </a:p>
        </p:txBody>
      </p:sp>
      <p:pic>
        <p:nvPicPr>
          <p:cNvPr id="11" name="Graphic 10" descr="Winking face with solid fill with solid fill">
            <a:extLst>
              <a:ext uri="{FF2B5EF4-FFF2-40B4-BE49-F238E27FC236}">
                <a16:creationId xmlns:a16="http://schemas.microsoft.com/office/drawing/2014/main" id="{CFD749CA-677D-0051-96B9-3AA3BB5EE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6491" y="1783492"/>
            <a:ext cx="3291015" cy="32910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7AF1ED-CA37-F332-BA15-84ACD698126F}"/>
              </a:ext>
            </a:extLst>
          </p:cNvPr>
          <p:cNvSpPr/>
          <p:nvPr/>
        </p:nvSpPr>
        <p:spPr>
          <a:xfrm>
            <a:off x="0" y="6914707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9DA8C8D-7F93-9612-F1A8-AF3BF5EDBB61}"/>
              </a:ext>
            </a:extLst>
          </p:cNvPr>
          <p:cNvSpPr txBox="1">
            <a:spLocks/>
          </p:cNvSpPr>
          <p:nvPr/>
        </p:nvSpPr>
        <p:spPr>
          <a:xfrm>
            <a:off x="1270026" y="9101705"/>
            <a:ext cx="10606101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bg1"/>
                </a:solidFill>
                <a:latin typeface="Bahnschrift" panose="020B0502040204020203" pitchFamily="34" charset="0"/>
              </a:rPr>
              <a:t>ANFÄNGER, .., EXPERTE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951AF09-20D6-FDE8-9B46-F658F9A8845E}"/>
              </a:ext>
            </a:extLst>
          </p:cNvPr>
          <p:cNvSpPr txBox="1">
            <a:spLocks/>
          </p:cNvSpPr>
          <p:nvPr/>
        </p:nvSpPr>
        <p:spPr>
          <a:xfrm>
            <a:off x="1270026" y="10327153"/>
            <a:ext cx="10606101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0" b="1">
                <a:solidFill>
                  <a:schemeClr val="bg1"/>
                </a:solidFill>
                <a:latin typeface="Bahnschrift" panose="020B0502040204020203" pitchFamily="34" charset="0"/>
              </a:rPr>
              <a:t>Rollen</a:t>
            </a:r>
          </a:p>
        </p:txBody>
      </p:sp>
      <p:pic>
        <p:nvPicPr>
          <p:cNvPr id="9" name="Graphic 8" descr="Pyramid with levels with solid fill">
            <a:extLst>
              <a:ext uri="{FF2B5EF4-FFF2-40B4-BE49-F238E27FC236}">
                <a16:creationId xmlns:a16="http://schemas.microsoft.com/office/drawing/2014/main" id="{8F075306-12DD-9E46-0F53-F5E46C1DB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91940" y="7261505"/>
            <a:ext cx="3291015" cy="329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7020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white triangle&#10;&#10;Description automatically generated">
            <a:extLst>
              <a:ext uri="{FF2B5EF4-FFF2-40B4-BE49-F238E27FC236}">
                <a16:creationId xmlns:a16="http://schemas.microsoft.com/office/drawing/2014/main" id="{37E4E5E0-4B2A-2C45-0E05-59A665B60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24" y="1857327"/>
            <a:ext cx="8669551" cy="314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9129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724365-0B82-56F6-1D56-47A064007B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E43DF5-D5F8-A1A0-3BD4-2C67EAE54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3840" y="2505440"/>
            <a:ext cx="10606101" cy="1705353"/>
          </a:xfrm>
        </p:spPr>
        <p:txBody>
          <a:bodyPr>
            <a:noAutofit/>
          </a:bodyPr>
          <a:lstStyle/>
          <a:p>
            <a:r>
              <a:rPr lang="en-US" sz="16000" b="1">
                <a:solidFill>
                  <a:schemeClr val="bg1"/>
                </a:solidFill>
                <a:latin typeface="Bahnschrift" panose="020B0502040204020203" pitchFamily="34" charset="0"/>
              </a:rPr>
              <a:t>Rollen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DDBBDB4-A5D3-4324-B0DC-81D36059F974}"/>
              </a:ext>
            </a:extLst>
          </p:cNvPr>
          <p:cNvSpPr txBox="1">
            <a:spLocks/>
          </p:cNvSpPr>
          <p:nvPr/>
        </p:nvSpPr>
        <p:spPr>
          <a:xfrm>
            <a:off x="1953840" y="3011808"/>
            <a:ext cx="10606101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bg1"/>
                </a:solidFill>
                <a:latin typeface="Bahnschrift" panose="020B0502040204020203" pitchFamily="34" charset="0"/>
              </a:rPr>
              <a:t>ANFÄNGER, .., EXPERTE</a:t>
            </a:r>
          </a:p>
        </p:txBody>
      </p:sp>
      <p:pic>
        <p:nvPicPr>
          <p:cNvPr id="8" name="Graphic 7" descr="Pyramid with levels with solid fill">
            <a:extLst>
              <a:ext uri="{FF2B5EF4-FFF2-40B4-BE49-F238E27FC236}">
                <a16:creationId xmlns:a16="http://schemas.microsoft.com/office/drawing/2014/main" id="{0129C459-C98C-4ED7-2966-F8B4DC12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80398" y="1783492"/>
            <a:ext cx="3291015" cy="3291015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5CC5F548-B1CA-6CB3-BE2E-7FA75BC7785D}"/>
              </a:ext>
            </a:extLst>
          </p:cNvPr>
          <p:cNvSpPr txBox="1">
            <a:spLocks/>
          </p:cNvSpPr>
          <p:nvPr/>
        </p:nvSpPr>
        <p:spPr>
          <a:xfrm rot="20404197">
            <a:off x="12687079" y="-1350832"/>
            <a:ext cx="6410710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err="1">
                <a:latin typeface="Bahnschrift" panose="020B0502040204020203" pitchFamily="34" charset="0"/>
              </a:rPr>
              <a:t>REGELMÄßIGE</a:t>
            </a:r>
            <a:endParaRPr lang="en-US" sz="4000" b="1">
              <a:latin typeface="Bahnschrift" panose="020B0502040204020203" pitchFamily="34" charset="0"/>
            </a:endParaRPr>
          </a:p>
          <a:p>
            <a:r>
              <a:rPr lang="en-US" sz="4000" b="1">
                <a:latin typeface="Bahnschrift" panose="020B0502040204020203" pitchFamily="34" charset="0"/>
              </a:rPr>
              <a:t>AKTIVITÄT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C34ED96C-4CC5-8162-9C62-8E56659C9C91}"/>
              </a:ext>
            </a:extLst>
          </p:cNvPr>
          <p:cNvSpPr txBox="1">
            <a:spLocks/>
          </p:cNvSpPr>
          <p:nvPr/>
        </p:nvSpPr>
        <p:spPr>
          <a:xfrm rot="523702">
            <a:off x="12384505" y="3040019"/>
            <a:ext cx="10606101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Bahnschrift" panose="020B0502040204020203" pitchFamily="34" charset="0"/>
              </a:rPr>
              <a:t>AKTIVE</a:t>
            </a:r>
          </a:p>
          <a:p>
            <a:r>
              <a:rPr lang="en-US" sz="4000" b="1">
                <a:latin typeface="Bahnschrift" panose="020B0502040204020203" pitchFamily="34" charset="0"/>
              </a:rPr>
              <a:t>TEILNAHME</a:t>
            </a:r>
          </a:p>
        </p:txBody>
      </p:sp>
      <p:pic>
        <p:nvPicPr>
          <p:cNvPr id="13" name="Graphic 12" descr="Clock with solid fill">
            <a:extLst>
              <a:ext uri="{FF2B5EF4-FFF2-40B4-BE49-F238E27FC236}">
                <a16:creationId xmlns:a16="http://schemas.microsoft.com/office/drawing/2014/main" id="{5160E0B9-1408-9D75-3673-E8E4889DB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20404197">
            <a:off x="12723202" y="-888590"/>
            <a:ext cx="1162074" cy="1162074"/>
          </a:xfrm>
          <a:prstGeom prst="rect">
            <a:avLst/>
          </a:prstGeom>
        </p:spPr>
      </p:pic>
      <p:pic>
        <p:nvPicPr>
          <p:cNvPr id="5" name="Graphic 4" descr="Glühbirne und Zahnrad mit einfarbiger Füllung">
            <a:extLst>
              <a:ext uri="{FF2B5EF4-FFF2-40B4-BE49-F238E27FC236}">
                <a16:creationId xmlns:a16="http://schemas.microsoft.com/office/drawing/2014/main" id="{A045CDDB-B22C-3F24-9C93-A4979CAE3C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rot="494579">
            <a:off x="14840219" y="3204480"/>
            <a:ext cx="1162074" cy="1162074"/>
          </a:xfrm>
          <a:prstGeom prst="rect">
            <a:avLst/>
          </a:prstGeom>
        </p:spPr>
      </p:pic>
      <p:pic>
        <p:nvPicPr>
          <p:cNvPr id="6" name="Graphic 5" descr="Kundenbewertung mit einfarbiger Füllung">
            <a:extLst>
              <a:ext uri="{FF2B5EF4-FFF2-40B4-BE49-F238E27FC236}">
                <a16:creationId xmlns:a16="http://schemas.microsoft.com/office/drawing/2014/main" id="{56C38C87-FA7F-A94F-37B3-67185580B8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 rot="912663">
            <a:off x="13987816" y="7217310"/>
            <a:ext cx="1162074" cy="116207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A2898198-15AA-9F66-DB6B-C8A041371B2D}"/>
              </a:ext>
            </a:extLst>
          </p:cNvPr>
          <p:cNvSpPr txBox="1">
            <a:spLocks/>
          </p:cNvSpPr>
          <p:nvPr/>
        </p:nvSpPr>
        <p:spPr>
          <a:xfrm rot="1313611">
            <a:off x="11172759" y="7241800"/>
            <a:ext cx="10606101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Bahnschrift"/>
              </a:rPr>
              <a:t>STATUS</a:t>
            </a:r>
          </a:p>
          <a:p>
            <a:r>
              <a:rPr lang="en-US" sz="4000" b="1">
                <a:latin typeface="Bahnschrift"/>
              </a:rPr>
              <a:t>LEVEL</a:t>
            </a:r>
            <a:endParaRPr lang="en-US" sz="4000" b="1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88223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724365-0B82-56F6-1D56-47A064007BE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E43DF5-D5F8-A1A0-3BD4-2C67EAE54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11798" y="3913636"/>
            <a:ext cx="12319589" cy="1705353"/>
          </a:xfrm>
        </p:spPr>
        <p:txBody>
          <a:bodyPr>
            <a:noAutofit/>
          </a:bodyPr>
          <a:lstStyle/>
          <a:p>
            <a:r>
              <a:rPr lang="en-US" sz="16000" b="1">
                <a:solidFill>
                  <a:schemeClr val="bg1"/>
                </a:solidFill>
                <a:latin typeface="Bahnschrift" panose="020B0502040204020203" pitchFamily="34" charset="0"/>
              </a:rPr>
              <a:t>Rollen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DDBBDB4-A5D3-4324-B0DC-81D36059F974}"/>
              </a:ext>
            </a:extLst>
          </p:cNvPr>
          <p:cNvSpPr txBox="1">
            <a:spLocks/>
          </p:cNvSpPr>
          <p:nvPr/>
        </p:nvSpPr>
        <p:spPr>
          <a:xfrm>
            <a:off x="-2255056" y="4398272"/>
            <a:ext cx="10606101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bg1"/>
                </a:solidFill>
                <a:latin typeface="Bahnschrift" panose="020B0502040204020203" pitchFamily="34" charset="0"/>
              </a:rPr>
              <a:t>ANFÄNGER, .., EXPERTE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54A8ECF-56C3-84BB-ED72-7FFC7EDF9966}"/>
              </a:ext>
            </a:extLst>
          </p:cNvPr>
          <p:cNvSpPr txBox="1">
            <a:spLocks/>
          </p:cNvSpPr>
          <p:nvPr/>
        </p:nvSpPr>
        <p:spPr>
          <a:xfrm>
            <a:off x="6527688" y="665005"/>
            <a:ext cx="6410710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err="1">
                <a:latin typeface="Bahnschrift" panose="020B0502040204020203" pitchFamily="34" charset="0"/>
              </a:rPr>
              <a:t>REGELMÄßIGE</a:t>
            </a:r>
            <a:endParaRPr lang="en-US" sz="4000" b="1">
              <a:latin typeface="Bahnschrift" panose="020B0502040204020203" pitchFamily="34" charset="0"/>
            </a:endParaRPr>
          </a:p>
          <a:p>
            <a:r>
              <a:rPr lang="en-US" sz="4000" b="1">
                <a:latin typeface="Bahnschrift" panose="020B0502040204020203" pitchFamily="34" charset="0"/>
              </a:rPr>
              <a:t>AKTIVITÄT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FA4E5DF-9049-35B9-EB82-5C6E3FC46B3F}"/>
              </a:ext>
            </a:extLst>
          </p:cNvPr>
          <p:cNvSpPr txBox="1">
            <a:spLocks/>
          </p:cNvSpPr>
          <p:nvPr/>
        </p:nvSpPr>
        <p:spPr>
          <a:xfrm>
            <a:off x="4429993" y="2365119"/>
            <a:ext cx="10606101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Bahnschrift" panose="020B0502040204020203" pitchFamily="34" charset="0"/>
              </a:rPr>
              <a:t>AKTIVE</a:t>
            </a:r>
          </a:p>
          <a:p>
            <a:r>
              <a:rPr lang="en-US" sz="4000" b="1">
                <a:latin typeface="Bahnschrift" panose="020B0502040204020203" pitchFamily="34" charset="0"/>
              </a:rPr>
              <a:t>TEILNAHME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FDAF881-47BF-8F49-03E2-46C04478A3F9}"/>
              </a:ext>
            </a:extLst>
          </p:cNvPr>
          <p:cNvSpPr txBox="1">
            <a:spLocks/>
          </p:cNvSpPr>
          <p:nvPr/>
        </p:nvSpPr>
        <p:spPr>
          <a:xfrm>
            <a:off x="4429993" y="4065233"/>
            <a:ext cx="10606101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Bahnschrift"/>
              </a:rPr>
              <a:t>STATUS</a:t>
            </a:r>
          </a:p>
          <a:p>
            <a:r>
              <a:rPr lang="en-US" sz="4000" b="1">
                <a:latin typeface="Bahnschrift"/>
              </a:rPr>
              <a:t>LEVEL</a:t>
            </a:r>
            <a:endParaRPr lang="en-US" sz="4000" b="1">
              <a:latin typeface="Bahnschrift" panose="020B0502040204020203" pitchFamily="34" charset="0"/>
            </a:endParaRPr>
          </a:p>
        </p:txBody>
      </p:sp>
      <p:pic>
        <p:nvPicPr>
          <p:cNvPr id="9" name="Graphic 8" descr="Pyramid with levels with solid fill">
            <a:extLst>
              <a:ext uri="{FF2B5EF4-FFF2-40B4-BE49-F238E27FC236}">
                <a16:creationId xmlns:a16="http://schemas.microsoft.com/office/drawing/2014/main" id="{6B311C51-FDA1-CEA3-B099-671C8F997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65998" y="665005"/>
            <a:ext cx="2763995" cy="2763995"/>
          </a:xfrm>
          <a:prstGeom prst="rect">
            <a:avLst/>
          </a:prstGeom>
        </p:spPr>
      </p:pic>
      <p:pic>
        <p:nvPicPr>
          <p:cNvPr id="10" name="Graphic 9" descr="Clock with solid fill">
            <a:extLst>
              <a:ext uri="{FF2B5EF4-FFF2-40B4-BE49-F238E27FC236}">
                <a16:creationId xmlns:a16="http://schemas.microsoft.com/office/drawing/2014/main" id="{1CE48D93-2474-F46B-F293-25A53A87B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63811" y="1127247"/>
            <a:ext cx="1162074" cy="1162074"/>
          </a:xfrm>
          <a:prstGeom prst="rect">
            <a:avLst/>
          </a:prstGeom>
        </p:spPr>
      </p:pic>
      <p:pic>
        <p:nvPicPr>
          <p:cNvPr id="11" name="Graphic 10" descr="Glühbirne und Zahnrad mit einfarbiger Füllung">
            <a:extLst>
              <a:ext uri="{FF2B5EF4-FFF2-40B4-BE49-F238E27FC236}">
                <a16:creationId xmlns:a16="http://schemas.microsoft.com/office/drawing/2014/main" id="{CA88519F-11BB-610A-A66C-892479006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563811" y="2847963"/>
            <a:ext cx="1162074" cy="1162074"/>
          </a:xfrm>
          <a:prstGeom prst="rect">
            <a:avLst/>
          </a:prstGeom>
        </p:spPr>
      </p:pic>
      <p:pic>
        <p:nvPicPr>
          <p:cNvPr id="12" name="Graphic 11" descr="Kundenbewertung mit einfarbiger Füllung">
            <a:extLst>
              <a:ext uri="{FF2B5EF4-FFF2-40B4-BE49-F238E27FC236}">
                <a16:creationId xmlns:a16="http://schemas.microsoft.com/office/drawing/2014/main" id="{385397D5-9673-30BD-F502-318DBE194A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563811" y="4568679"/>
            <a:ext cx="1162074" cy="116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21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F47AAA-E777-2D15-1842-C88F72C1F272}"/>
              </a:ext>
            </a:extLst>
          </p:cNvPr>
          <p:cNvSpPr txBox="1">
            <a:spLocks/>
          </p:cNvSpPr>
          <p:nvPr/>
        </p:nvSpPr>
        <p:spPr>
          <a:xfrm>
            <a:off x="5043058" y="2576322"/>
            <a:ext cx="6410710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b="1">
                <a:latin typeface="Bahnschrift" panose="020B0502040204020203" pitchFamily="34" charset="0"/>
              </a:rPr>
              <a:t>PRÄMIEN</a:t>
            </a:r>
          </a:p>
        </p:txBody>
      </p:sp>
      <p:pic>
        <p:nvPicPr>
          <p:cNvPr id="5" name="Graphic 4" descr="A stack of presents with confetti">
            <a:extLst>
              <a:ext uri="{FF2B5EF4-FFF2-40B4-BE49-F238E27FC236}">
                <a16:creationId xmlns:a16="http://schemas.microsoft.com/office/drawing/2014/main" id="{48CFAA62-4159-1EEE-0CA0-BF5911E31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8232" y="965959"/>
            <a:ext cx="4926081" cy="49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449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63A9-D4BB-1BA9-4B3D-AC546B46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8000" b="1">
                <a:solidFill>
                  <a:schemeClr val="bg1"/>
                </a:solidFill>
                <a:latin typeface="Bahnschrift" panose="020B0502040204020203" pitchFamily="34" charset="0"/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4874195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D07745-4532-9C1B-E52C-6BFB23A84945}"/>
              </a:ext>
            </a:extLst>
          </p:cNvPr>
          <p:cNvSpPr txBox="1"/>
          <p:nvPr/>
        </p:nvSpPr>
        <p:spPr>
          <a:xfrm>
            <a:off x="2704214" y="1536174"/>
            <a:ext cx="67835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>
                <a:solidFill>
                  <a:schemeClr val="bg1"/>
                </a:solidFill>
                <a:latin typeface="Bahnschrift" panose="020B0502040204020203" pitchFamily="34" charset="0"/>
              </a:rPr>
              <a:t>Was </a:t>
            </a:r>
            <a:r>
              <a:rPr lang="en-US" sz="12000" b="1" err="1">
                <a:solidFill>
                  <a:schemeClr val="bg1"/>
                </a:solidFill>
                <a:latin typeface="Bahnschrift" panose="020B0502040204020203" pitchFamily="34" charset="0"/>
              </a:rPr>
              <a:t>ist</a:t>
            </a:r>
            <a:r>
              <a:rPr lang="en-US" sz="12000" b="1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2000" b="1" err="1">
                <a:solidFill>
                  <a:schemeClr val="bg1"/>
                </a:solidFill>
                <a:latin typeface="Bahnschrift" panose="020B0502040204020203" pitchFamily="34" charset="0"/>
              </a:rPr>
              <a:t>simpleQ</a:t>
            </a:r>
            <a:r>
              <a:rPr lang="en-US" sz="12000" b="1">
                <a:solidFill>
                  <a:schemeClr val="bg1"/>
                </a:solidFill>
                <a:latin typeface="Bahnschrift" panose="020B0502040204020203" pitchFamily="34" charset="0"/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FB7A3F-B783-87C6-28DD-407B1B0DCE02}"/>
              </a:ext>
            </a:extLst>
          </p:cNvPr>
          <p:cNvSpPr/>
          <p:nvPr/>
        </p:nvSpPr>
        <p:spPr>
          <a:xfrm>
            <a:off x="12312502" y="-375683"/>
            <a:ext cx="1368055" cy="7775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5E17BF-5A48-3537-E0B8-C872D83353B2}"/>
              </a:ext>
            </a:extLst>
          </p:cNvPr>
          <p:cNvSpPr txBox="1"/>
          <p:nvPr/>
        </p:nvSpPr>
        <p:spPr>
          <a:xfrm>
            <a:off x="12650494" y="472534"/>
            <a:ext cx="532336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Bahnschrift" panose="020B0502040204020203" pitchFamily="34" charset="0"/>
              </a:rPr>
              <a:t>Die</a:t>
            </a:r>
          </a:p>
          <a:p>
            <a:pPr algn="ctr"/>
            <a:r>
              <a:rPr lang="en-US" sz="4000" b="1" err="1">
                <a:latin typeface="Bahnschrift" panose="020B0502040204020203" pitchFamily="34" charset="0"/>
              </a:rPr>
              <a:t>schnellste</a:t>
            </a:r>
            <a:endParaRPr lang="en-US" sz="4000" b="1">
              <a:latin typeface="Bahnschrift" panose="020B0502040204020203" pitchFamily="34" charset="0"/>
            </a:endParaRPr>
          </a:p>
          <a:p>
            <a:pPr algn="ctr"/>
            <a:r>
              <a:rPr lang="en-US" sz="4000" b="1">
                <a:latin typeface="Bahnschrift" panose="020B0502040204020203" pitchFamily="34" charset="0"/>
              </a:rPr>
              <a:t>&amp;</a:t>
            </a:r>
          </a:p>
          <a:p>
            <a:pPr algn="ctr"/>
            <a:r>
              <a:rPr lang="en-US" sz="4000" b="1" err="1">
                <a:latin typeface="Bahnschrift" panose="020B0502040204020203" pitchFamily="34" charset="0"/>
              </a:rPr>
              <a:t>hybride</a:t>
            </a:r>
            <a:endParaRPr lang="en-US" sz="4000" b="1">
              <a:latin typeface="Bahnschrift" panose="020B0502040204020203" pitchFamily="34" charset="0"/>
            </a:endParaRPr>
          </a:p>
          <a:p>
            <a:pPr algn="ctr"/>
            <a:r>
              <a:rPr lang="en-US" sz="14000" b="1">
                <a:latin typeface="Bahnschrift" panose="020B0502040204020203" pitchFamily="34" charset="0"/>
              </a:rPr>
              <a:t>Q&amp;A</a:t>
            </a:r>
          </a:p>
          <a:p>
            <a:pPr algn="ctr"/>
            <a:r>
              <a:rPr lang="en-US" sz="4000" b="1" err="1">
                <a:latin typeface="Bahnschrift" panose="020B0502040204020203" pitchFamily="34" charset="0"/>
              </a:rPr>
              <a:t>Plattform</a:t>
            </a:r>
            <a:endParaRPr lang="en-US" sz="4000" b="1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0452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D07745-4532-9C1B-E52C-6BFB23A84945}"/>
              </a:ext>
            </a:extLst>
          </p:cNvPr>
          <p:cNvSpPr txBox="1"/>
          <p:nvPr/>
        </p:nvSpPr>
        <p:spPr>
          <a:xfrm>
            <a:off x="-102781" y="1536174"/>
            <a:ext cx="67835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>
                <a:solidFill>
                  <a:schemeClr val="bg1"/>
                </a:solidFill>
                <a:latin typeface="Bahnschrift" panose="020B0502040204020203" pitchFamily="34" charset="0"/>
              </a:rPr>
              <a:t>Was </a:t>
            </a:r>
            <a:r>
              <a:rPr lang="en-US" sz="12000" b="1" err="1">
                <a:solidFill>
                  <a:schemeClr val="bg1"/>
                </a:solidFill>
                <a:latin typeface="Bahnschrift" panose="020B0502040204020203" pitchFamily="34" charset="0"/>
              </a:rPr>
              <a:t>ist</a:t>
            </a:r>
            <a:r>
              <a:rPr lang="en-US" sz="12000" b="1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2000" b="1" err="1">
                <a:solidFill>
                  <a:schemeClr val="bg1"/>
                </a:solidFill>
                <a:latin typeface="Bahnschrift" panose="020B0502040204020203" pitchFamily="34" charset="0"/>
              </a:rPr>
              <a:t>simpleQ</a:t>
            </a:r>
            <a:r>
              <a:rPr lang="en-US" sz="12000" b="1">
                <a:solidFill>
                  <a:schemeClr val="bg1"/>
                </a:solidFill>
                <a:latin typeface="Bahnschrift" panose="020B0502040204020203" pitchFamily="34" charset="0"/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FB7A3F-B783-87C6-28DD-407B1B0DCE02}"/>
              </a:ext>
            </a:extLst>
          </p:cNvPr>
          <p:cNvSpPr/>
          <p:nvPr/>
        </p:nvSpPr>
        <p:spPr>
          <a:xfrm>
            <a:off x="6521302" y="0"/>
            <a:ext cx="56706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E8F43-41AB-2635-22DA-2FDD7A9F7589}"/>
              </a:ext>
            </a:extLst>
          </p:cNvPr>
          <p:cNvSpPr txBox="1"/>
          <p:nvPr/>
        </p:nvSpPr>
        <p:spPr>
          <a:xfrm>
            <a:off x="6694967" y="766732"/>
            <a:ext cx="532336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Bahnschrift" panose="020B0502040204020203" pitchFamily="34" charset="0"/>
              </a:rPr>
              <a:t>Die</a:t>
            </a:r>
          </a:p>
          <a:p>
            <a:pPr algn="ctr"/>
            <a:r>
              <a:rPr lang="en-US" sz="4000" b="1" err="1">
                <a:latin typeface="Bahnschrift" panose="020B0502040204020203" pitchFamily="34" charset="0"/>
              </a:rPr>
              <a:t>schnellste</a:t>
            </a:r>
            <a:endParaRPr lang="en-US" sz="4000" b="1">
              <a:latin typeface="Bahnschrift" panose="020B0502040204020203" pitchFamily="34" charset="0"/>
            </a:endParaRPr>
          </a:p>
          <a:p>
            <a:pPr algn="ctr"/>
            <a:r>
              <a:rPr lang="en-US" sz="4000" b="1">
                <a:latin typeface="Bahnschrift" panose="020B0502040204020203" pitchFamily="34" charset="0"/>
              </a:rPr>
              <a:t>&amp;</a:t>
            </a:r>
          </a:p>
          <a:p>
            <a:pPr algn="ctr"/>
            <a:r>
              <a:rPr lang="en-US" sz="4000" b="1" err="1">
                <a:latin typeface="Bahnschrift" panose="020B0502040204020203" pitchFamily="34" charset="0"/>
              </a:rPr>
              <a:t>hybride</a:t>
            </a:r>
            <a:endParaRPr lang="en-US" sz="4000" b="1">
              <a:latin typeface="Bahnschrift" panose="020B0502040204020203" pitchFamily="34" charset="0"/>
            </a:endParaRPr>
          </a:p>
          <a:p>
            <a:pPr algn="ctr"/>
            <a:r>
              <a:rPr lang="en-US" sz="14000" b="1">
                <a:latin typeface="Bahnschrift" panose="020B0502040204020203" pitchFamily="34" charset="0"/>
              </a:rPr>
              <a:t>Q&amp;A</a:t>
            </a:r>
          </a:p>
          <a:p>
            <a:pPr algn="ctr"/>
            <a:r>
              <a:rPr lang="en-US" sz="4000" b="1" err="1">
                <a:latin typeface="Bahnschrift" panose="020B0502040204020203" pitchFamily="34" charset="0"/>
              </a:rPr>
              <a:t>Plattform</a:t>
            </a:r>
            <a:endParaRPr lang="en-US" sz="4000" b="1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979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72B9-0EF1-E4DB-150B-514B50EF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20000" b="1">
                <a:latin typeface="Bahnschrift" panose="020B0502040204020203" pitchFamily="34" charset="0"/>
              </a:rPr>
              <a:t>hybrid?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91440-B92A-0D6B-4AC5-E76971633DCA}"/>
              </a:ext>
            </a:extLst>
          </p:cNvPr>
          <p:cNvSpPr txBox="1"/>
          <p:nvPr/>
        </p:nvSpPr>
        <p:spPr>
          <a:xfrm rot="20533188">
            <a:off x="8553852" y="7469063"/>
            <a:ext cx="420917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LU" sz="4000" b="1">
                <a:latin typeface="Bahnschrift"/>
              </a:rPr>
              <a:t>Nutzergenerierte</a:t>
            </a:r>
            <a:endParaRPr lang="de-DE"/>
          </a:p>
          <a:p>
            <a:pPr algn="ctr"/>
            <a:r>
              <a:rPr lang="de-LU" sz="4000" b="1">
                <a:latin typeface="Bahnschrift"/>
              </a:rPr>
              <a:t>Expertise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7E512-1155-7F63-15F9-FA2F8A3D17D6}"/>
              </a:ext>
            </a:extLst>
          </p:cNvPr>
          <p:cNvSpPr txBox="1"/>
          <p:nvPr/>
        </p:nvSpPr>
        <p:spPr>
          <a:xfrm rot="1287870">
            <a:off x="-1280875" y="7407535"/>
            <a:ext cx="392695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LU" sz="4000" b="1">
                <a:latin typeface="Bahnschrift"/>
              </a:rPr>
              <a:t>KI-generierte Erstantworten</a:t>
            </a:r>
            <a:endParaRPr lang="de-LU" sz="4000" b="1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28348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72B9-0EF1-E4DB-150B-514B50EF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286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0000" b="1">
                <a:latin typeface="Bahnschrift" panose="020B0502040204020203" pitchFamily="34" charset="0"/>
              </a:rPr>
              <a:t>hybrid?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4DE3E-E762-C4E2-A6DB-8F452042DC71}"/>
              </a:ext>
            </a:extLst>
          </p:cNvPr>
          <p:cNvSpPr txBox="1"/>
          <p:nvPr/>
        </p:nvSpPr>
        <p:spPr>
          <a:xfrm>
            <a:off x="6603558" y="3236139"/>
            <a:ext cx="420917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LU" sz="4000" b="1">
                <a:latin typeface="Bahnschrift"/>
              </a:rPr>
              <a:t>Nutzergenerierte</a:t>
            </a:r>
            <a:endParaRPr lang="de-DE"/>
          </a:p>
          <a:p>
            <a:pPr algn="ctr"/>
            <a:r>
              <a:rPr lang="de-LU" sz="4000" b="1">
                <a:latin typeface="Bahnschrift"/>
              </a:rPr>
              <a:t>Expertise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C1D07-272E-698F-769F-90D837A87DD0}"/>
              </a:ext>
            </a:extLst>
          </p:cNvPr>
          <p:cNvSpPr txBox="1"/>
          <p:nvPr/>
        </p:nvSpPr>
        <p:spPr>
          <a:xfrm>
            <a:off x="1206549" y="3236138"/>
            <a:ext cx="392695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LU" sz="4000" b="1">
                <a:latin typeface="Bahnschrift"/>
              </a:rPr>
              <a:t>KI-generierte Erstantworten</a:t>
            </a:r>
            <a:endParaRPr lang="de-LU" sz="4000" b="1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354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E43DF5-D5F8-A1A0-3BD4-2C67EAE54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6272" y="2576323"/>
            <a:ext cx="10606101" cy="1705353"/>
          </a:xfrm>
        </p:spPr>
        <p:txBody>
          <a:bodyPr>
            <a:noAutofit/>
          </a:bodyPr>
          <a:lstStyle/>
          <a:p>
            <a:r>
              <a:rPr lang="en-US" sz="10000" b="1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1000">
                      <a:schemeClr val="tx1"/>
                    </a:gs>
                  </a:gsLst>
                  <a:lin ang="8400000" scaled="0"/>
                </a:gradFill>
                <a:latin typeface="Bahnschrift" panose="020B0502040204020203" pitchFamily="34" charset="0"/>
              </a:rPr>
              <a:t>Finanzierung</a:t>
            </a:r>
            <a:endParaRPr lang="en-US" sz="10000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1000">
                    <a:schemeClr val="tx1"/>
                  </a:gs>
                </a:gsLst>
                <a:lin ang="8400000" scaled="0"/>
              </a:gradFill>
              <a:latin typeface="Bahnschrift" panose="020B0502040204020203" pitchFamily="34" charset="0"/>
            </a:endParaRPr>
          </a:p>
        </p:txBody>
      </p:sp>
      <p:pic>
        <p:nvPicPr>
          <p:cNvPr id="11" name="Graphic 10" descr="Geld mit einfarbiger Füllung">
            <a:extLst>
              <a:ext uri="{FF2B5EF4-FFF2-40B4-BE49-F238E27FC236}">
                <a16:creationId xmlns:a16="http://schemas.microsoft.com/office/drawing/2014/main" id="{CFD749CA-677D-0051-96B9-3AA3BB5EE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6491" y="1783492"/>
            <a:ext cx="3291015" cy="329101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75BBA3D-FA04-6291-6A17-9A713020FF9D}"/>
              </a:ext>
            </a:extLst>
          </p:cNvPr>
          <p:cNvGrpSpPr/>
          <p:nvPr/>
        </p:nvGrpSpPr>
        <p:grpSpPr>
          <a:xfrm>
            <a:off x="2876378" y="7097949"/>
            <a:ext cx="5881991" cy="2740887"/>
            <a:chOff x="2876378" y="7097949"/>
            <a:chExt cx="5881991" cy="274088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49B7A33-5428-D32B-AA50-8BD7987C3858}"/>
                </a:ext>
              </a:extLst>
            </p:cNvPr>
            <p:cNvSpPr/>
            <p:nvPr/>
          </p:nvSpPr>
          <p:spPr>
            <a:xfrm>
              <a:off x="2876378" y="7097949"/>
              <a:ext cx="5881991" cy="274088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lack background with a white triangle&#10;&#10;Description automatically generated">
              <a:extLst>
                <a:ext uri="{FF2B5EF4-FFF2-40B4-BE49-F238E27FC236}">
                  <a16:creationId xmlns:a16="http://schemas.microsoft.com/office/drawing/2014/main" id="{2A18BEDC-BE93-F117-5AA5-EBF88AA6A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7506" y="7472323"/>
              <a:ext cx="4343400" cy="15748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B45C46-A29F-A6DF-8F45-32938EA8923B}"/>
                </a:ext>
              </a:extLst>
            </p:cNvPr>
            <p:cNvSpPr txBox="1"/>
            <p:nvPr/>
          </p:nvSpPr>
          <p:spPr>
            <a:xfrm>
              <a:off x="3597859" y="9038434"/>
              <a:ext cx="22513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spc="300">
                  <a:solidFill>
                    <a:schemeClr val="accent6">
                      <a:lumMod val="50000"/>
                    </a:schemeClr>
                  </a:solidFill>
                  <a:latin typeface="Bahnschrift" panose="020B0502040204020203" pitchFamily="34" charset="0"/>
                </a:rPr>
                <a:t>Premium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815622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E43DF5-D5F8-A1A0-3BD4-2C67EAE54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191" y="-288817"/>
            <a:ext cx="10606101" cy="1705353"/>
          </a:xfrm>
        </p:spPr>
        <p:txBody>
          <a:bodyPr>
            <a:noAutofit/>
          </a:bodyPr>
          <a:lstStyle/>
          <a:p>
            <a:r>
              <a:rPr lang="en-US" b="1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1000">
                      <a:schemeClr val="tx1"/>
                    </a:gs>
                  </a:gsLst>
                  <a:lin ang="8400000" scaled="0"/>
                </a:gradFill>
                <a:latin typeface="Bahnschrift" panose="020B0502040204020203" pitchFamily="34" charset="0"/>
              </a:rPr>
              <a:t>Finanzierung</a:t>
            </a:r>
            <a:endParaRPr lang="en-US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1000">
                    <a:schemeClr val="tx1"/>
                  </a:gs>
                </a:gsLst>
                <a:lin ang="8400000" scaled="0"/>
              </a:gradFill>
              <a:latin typeface="Bahnschrift" panose="020B0502040204020203" pitchFamily="34" charset="0"/>
            </a:endParaRPr>
          </a:p>
        </p:txBody>
      </p:sp>
      <p:pic>
        <p:nvPicPr>
          <p:cNvPr id="11" name="Graphic 10" descr="Geld mit einfarbiger Füllung">
            <a:extLst>
              <a:ext uri="{FF2B5EF4-FFF2-40B4-BE49-F238E27FC236}">
                <a16:creationId xmlns:a16="http://schemas.microsoft.com/office/drawing/2014/main" id="{CFD749CA-677D-0051-96B9-3AA3BB5EE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915273" y="319457"/>
            <a:ext cx="1156480" cy="115648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CDB902D-7982-C25E-FCB1-DAFB4FA2D077}"/>
              </a:ext>
            </a:extLst>
          </p:cNvPr>
          <p:cNvGrpSpPr/>
          <p:nvPr/>
        </p:nvGrpSpPr>
        <p:grpSpPr>
          <a:xfrm>
            <a:off x="2915273" y="2263569"/>
            <a:ext cx="5881991" cy="2740887"/>
            <a:chOff x="2915273" y="2263569"/>
            <a:chExt cx="5881991" cy="274088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F2C5310-6A82-52D4-F625-02420FD7A300}"/>
                </a:ext>
              </a:extLst>
            </p:cNvPr>
            <p:cNvSpPr/>
            <p:nvPr/>
          </p:nvSpPr>
          <p:spPr>
            <a:xfrm>
              <a:off x="2915273" y="2263569"/>
              <a:ext cx="5881991" cy="274088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black background with a white triangle&#10;&#10;Description automatically generated">
              <a:extLst>
                <a:ext uri="{FF2B5EF4-FFF2-40B4-BE49-F238E27FC236}">
                  <a16:creationId xmlns:a16="http://schemas.microsoft.com/office/drawing/2014/main" id="{EC971CE1-2960-54B9-4C38-C7BF6101E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6401" y="2637943"/>
              <a:ext cx="4343400" cy="15748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1AB91F-18BE-1FEE-E978-92B5060CA169}"/>
                </a:ext>
              </a:extLst>
            </p:cNvPr>
            <p:cNvSpPr txBox="1"/>
            <p:nvPr/>
          </p:nvSpPr>
          <p:spPr>
            <a:xfrm>
              <a:off x="3636754" y="4204054"/>
              <a:ext cx="22513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spc="300">
                  <a:solidFill>
                    <a:schemeClr val="accent6">
                      <a:lumMod val="50000"/>
                    </a:schemeClr>
                  </a:solidFill>
                  <a:latin typeface="Bahnschrift" panose="020B0502040204020203" pitchFamily="34" charset="0"/>
                </a:rPr>
                <a:t>Premium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FD3CD8-CABA-C864-786D-62BB563533F2}"/>
              </a:ext>
            </a:extLst>
          </p:cNvPr>
          <p:cNvGrpSpPr>
            <a:grpSpLocks noChangeAspect="1"/>
          </p:cNvGrpSpPr>
          <p:nvPr/>
        </p:nvGrpSpPr>
        <p:grpSpPr>
          <a:xfrm>
            <a:off x="-282723" y="6944941"/>
            <a:ext cx="3350038" cy="1561050"/>
            <a:chOff x="44483" y="608274"/>
            <a:chExt cx="5881991" cy="2740887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0296FB0-578C-DEF8-3A6C-91BE7CEFD463}"/>
                </a:ext>
              </a:extLst>
            </p:cNvPr>
            <p:cNvSpPr/>
            <p:nvPr/>
          </p:nvSpPr>
          <p:spPr>
            <a:xfrm>
              <a:off x="44483" y="608274"/>
              <a:ext cx="5881991" cy="274088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 black background with a white triangle&#10;&#10;Description automatically generated">
              <a:extLst>
                <a:ext uri="{FF2B5EF4-FFF2-40B4-BE49-F238E27FC236}">
                  <a16:creationId xmlns:a16="http://schemas.microsoft.com/office/drawing/2014/main" id="{7A45B612-D4BC-6EFF-294C-A30F30180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5611" y="982648"/>
              <a:ext cx="4343400" cy="15748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F46C22-CB9A-E3B5-B570-CFA513D72074}"/>
                </a:ext>
              </a:extLst>
            </p:cNvPr>
            <p:cNvSpPr txBox="1"/>
            <p:nvPr/>
          </p:nvSpPr>
          <p:spPr>
            <a:xfrm>
              <a:off x="765963" y="2548759"/>
              <a:ext cx="2251347" cy="576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pc="300">
                  <a:solidFill>
                    <a:schemeClr val="accent6">
                      <a:lumMod val="50000"/>
                    </a:schemeClr>
                  </a:solidFill>
                  <a:latin typeface="Bahnschrift" panose="020B0502040204020203" pitchFamily="34" charset="0"/>
                </a:rPr>
                <a:t>Guest</a:t>
              </a:r>
              <a:endParaRPr lang="en-US" sz="2200" spc="30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1A5EF2-A41B-2A0D-18D3-E8BDBEDDC214}"/>
              </a:ext>
            </a:extLst>
          </p:cNvPr>
          <p:cNvGrpSpPr>
            <a:grpSpLocks noChangeAspect="1"/>
          </p:cNvGrpSpPr>
          <p:nvPr/>
        </p:nvGrpSpPr>
        <p:grpSpPr>
          <a:xfrm>
            <a:off x="3478228" y="6944941"/>
            <a:ext cx="3350038" cy="1561049"/>
            <a:chOff x="4659012" y="3649186"/>
            <a:chExt cx="5881991" cy="2740887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0C4E2402-8954-50AA-458D-D8D297E85553}"/>
                </a:ext>
              </a:extLst>
            </p:cNvPr>
            <p:cNvSpPr/>
            <p:nvPr/>
          </p:nvSpPr>
          <p:spPr>
            <a:xfrm>
              <a:off x="4659012" y="3649186"/>
              <a:ext cx="5881991" cy="274088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black background with a white triangle&#10;&#10;Description automatically generated">
              <a:extLst>
                <a:ext uri="{FF2B5EF4-FFF2-40B4-BE49-F238E27FC236}">
                  <a16:creationId xmlns:a16="http://schemas.microsoft.com/office/drawing/2014/main" id="{05A13E45-DAC7-E437-7CA4-33CDDFFAD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0140" y="4023560"/>
              <a:ext cx="4343400" cy="15748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A1EEDED-E2CA-50E6-D09D-3BA0D46DA4F7}"/>
                </a:ext>
              </a:extLst>
            </p:cNvPr>
            <p:cNvSpPr txBox="1"/>
            <p:nvPr/>
          </p:nvSpPr>
          <p:spPr>
            <a:xfrm>
              <a:off x="5380492" y="5589672"/>
              <a:ext cx="2251347" cy="576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pc="300">
                  <a:solidFill>
                    <a:schemeClr val="accent6">
                      <a:lumMod val="50000"/>
                    </a:schemeClr>
                  </a:solidFill>
                  <a:latin typeface="Bahnschrift" panose="020B0502040204020203" pitchFamily="34" charset="0"/>
                </a:rPr>
                <a:t>User</a:t>
              </a:r>
              <a:endParaRPr lang="en-US" sz="2200" spc="30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10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E43DF5-D5F8-A1A0-3BD4-2C67EAE54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191" y="-1764754"/>
            <a:ext cx="10606101" cy="1705353"/>
          </a:xfrm>
        </p:spPr>
        <p:txBody>
          <a:bodyPr>
            <a:noAutofit/>
          </a:bodyPr>
          <a:lstStyle/>
          <a:p>
            <a:r>
              <a:rPr lang="en-US" b="1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1000">
                      <a:schemeClr val="tx1"/>
                    </a:gs>
                  </a:gsLst>
                  <a:lin ang="8400000" scaled="0"/>
                </a:gradFill>
                <a:latin typeface="Bahnschrift" panose="020B0502040204020203" pitchFamily="34" charset="0"/>
              </a:rPr>
              <a:t>Finanzierung</a:t>
            </a:r>
            <a:endParaRPr lang="en-US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1000">
                    <a:schemeClr val="tx1"/>
                  </a:gs>
                </a:gsLst>
                <a:lin ang="8400000" scaled="0"/>
              </a:gradFill>
              <a:latin typeface="Bahnschrift" panose="020B0502040204020203" pitchFamily="34" charset="0"/>
            </a:endParaRPr>
          </a:p>
        </p:txBody>
      </p:sp>
      <p:pic>
        <p:nvPicPr>
          <p:cNvPr id="11" name="Graphic 10" descr="Register with solid fill">
            <a:extLst>
              <a:ext uri="{FF2B5EF4-FFF2-40B4-BE49-F238E27FC236}">
                <a16:creationId xmlns:a16="http://schemas.microsoft.com/office/drawing/2014/main" id="{CFD749CA-677D-0051-96B9-3AA3BB5EE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15273" y="-1156480"/>
            <a:ext cx="1156480" cy="115648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BB59E16-9EC9-A17A-07AC-F9496E6225F1}"/>
              </a:ext>
            </a:extLst>
          </p:cNvPr>
          <p:cNvGrpSpPr>
            <a:grpSpLocks noChangeAspect="1"/>
          </p:cNvGrpSpPr>
          <p:nvPr/>
        </p:nvGrpSpPr>
        <p:grpSpPr>
          <a:xfrm>
            <a:off x="8139402" y="2575006"/>
            <a:ext cx="3350038" cy="1561049"/>
            <a:chOff x="2915273" y="608274"/>
            <a:chExt cx="5881991" cy="2740887"/>
          </a:xfrm>
          <a:solidFill>
            <a:schemeClr val="bg1"/>
          </a:solidFill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F2C5310-6A82-52D4-F625-02420FD7A300}"/>
                </a:ext>
              </a:extLst>
            </p:cNvPr>
            <p:cNvSpPr/>
            <p:nvPr/>
          </p:nvSpPr>
          <p:spPr>
            <a:xfrm>
              <a:off x="2915273" y="608274"/>
              <a:ext cx="5881991" cy="2740887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black background with a white triangle&#10;&#10;Description automatically generated">
              <a:extLst>
                <a:ext uri="{FF2B5EF4-FFF2-40B4-BE49-F238E27FC236}">
                  <a16:creationId xmlns:a16="http://schemas.microsoft.com/office/drawing/2014/main" id="{EC971CE1-2960-54B9-4C38-C7BF6101E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6401" y="982648"/>
              <a:ext cx="4343400" cy="1574800"/>
            </a:xfrm>
            <a:prstGeom prst="rect">
              <a:avLst/>
            </a:prstGeom>
            <a:grpFill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1AB91F-18BE-1FEE-E978-92B5060CA169}"/>
                </a:ext>
              </a:extLst>
            </p:cNvPr>
            <p:cNvSpPr txBox="1"/>
            <p:nvPr/>
          </p:nvSpPr>
          <p:spPr>
            <a:xfrm>
              <a:off x="3636753" y="2548760"/>
              <a:ext cx="3148854" cy="5766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pc="300">
                  <a:solidFill>
                    <a:schemeClr val="accent6">
                      <a:lumMod val="50000"/>
                    </a:schemeClr>
                  </a:solidFill>
                  <a:latin typeface="Bahnschrift" panose="020B0502040204020203" pitchFamily="34" charset="0"/>
                </a:rPr>
                <a:t>Premium</a:t>
              </a:r>
              <a:endParaRPr lang="en-US" sz="2200" spc="30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5904DC9-CF60-F36F-E744-AE1066B44375}"/>
              </a:ext>
            </a:extLst>
          </p:cNvPr>
          <p:cNvSpPr/>
          <p:nvPr/>
        </p:nvSpPr>
        <p:spPr>
          <a:xfrm>
            <a:off x="1338161" y="3296325"/>
            <a:ext cx="972488" cy="448458"/>
          </a:xfrm>
          <a:prstGeom prst="rect">
            <a:avLst/>
          </a:prstGeom>
          <a:solidFill>
            <a:schemeClr val="bg1">
              <a:lumMod val="85000"/>
              <a:alpha val="5000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D6049C-ACF3-5A15-C6D0-08EAB0AF4E0B}"/>
              </a:ext>
            </a:extLst>
          </p:cNvPr>
          <p:cNvSpPr/>
          <p:nvPr/>
        </p:nvSpPr>
        <p:spPr>
          <a:xfrm>
            <a:off x="2375186" y="3137351"/>
            <a:ext cx="1502723" cy="70297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974D9C-ADD9-9681-E36E-A6DE8D3199FA}"/>
              </a:ext>
            </a:extLst>
          </p:cNvPr>
          <p:cNvGrpSpPr>
            <a:grpSpLocks noChangeAspect="1"/>
          </p:cNvGrpSpPr>
          <p:nvPr/>
        </p:nvGrpSpPr>
        <p:grpSpPr>
          <a:xfrm>
            <a:off x="617500" y="2570928"/>
            <a:ext cx="3350038" cy="1561050"/>
            <a:chOff x="44483" y="608274"/>
            <a:chExt cx="5881991" cy="2740887"/>
          </a:xfrm>
          <a:solidFill>
            <a:schemeClr val="bg1"/>
          </a:solidFill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26A6454-A051-871C-EAD3-87DE08DCF435}"/>
                </a:ext>
              </a:extLst>
            </p:cNvPr>
            <p:cNvSpPr/>
            <p:nvPr/>
          </p:nvSpPr>
          <p:spPr>
            <a:xfrm>
              <a:off x="44483" y="608274"/>
              <a:ext cx="5881991" cy="2740887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black background with a white triangle&#10;&#10;Description automatically generated">
              <a:extLst>
                <a:ext uri="{FF2B5EF4-FFF2-40B4-BE49-F238E27FC236}">
                  <a16:creationId xmlns:a16="http://schemas.microsoft.com/office/drawing/2014/main" id="{7CC6A9C5-5151-3794-8E9F-36D020E5C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5611" y="982648"/>
              <a:ext cx="4343400" cy="1574800"/>
            </a:xfrm>
            <a:prstGeom prst="rect">
              <a:avLst/>
            </a:prstGeom>
            <a:grp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FA461E-E138-5D95-0056-3F42645C6FFE}"/>
                </a:ext>
              </a:extLst>
            </p:cNvPr>
            <p:cNvSpPr txBox="1"/>
            <p:nvPr/>
          </p:nvSpPr>
          <p:spPr>
            <a:xfrm>
              <a:off x="765963" y="2548759"/>
              <a:ext cx="2251347" cy="5766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pc="300">
                  <a:solidFill>
                    <a:schemeClr val="accent6">
                      <a:lumMod val="50000"/>
                    </a:schemeClr>
                  </a:solidFill>
                  <a:latin typeface="Bahnschrift" panose="020B0502040204020203" pitchFamily="34" charset="0"/>
                </a:rPr>
                <a:t>Guest</a:t>
              </a:r>
              <a:endParaRPr lang="en-US" sz="2200" spc="30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ABF633-E035-81C4-4CB5-A5DE2EB4833B}"/>
              </a:ext>
            </a:extLst>
          </p:cNvPr>
          <p:cNvGrpSpPr>
            <a:grpSpLocks noChangeAspect="1"/>
          </p:cNvGrpSpPr>
          <p:nvPr/>
        </p:nvGrpSpPr>
        <p:grpSpPr>
          <a:xfrm>
            <a:off x="4378451" y="2570928"/>
            <a:ext cx="3350038" cy="1561049"/>
            <a:chOff x="4659012" y="3649186"/>
            <a:chExt cx="5881991" cy="2740887"/>
          </a:xfrm>
          <a:solidFill>
            <a:schemeClr val="bg1"/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0BE1E0B-D4C7-9D22-A2A9-0CEA441C31F2}"/>
                </a:ext>
              </a:extLst>
            </p:cNvPr>
            <p:cNvSpPr/>
            <p:nvPr/>
          </p:nvSpPr>
          <p:spPr>
            <a:xfrm>
              <a:off x="4659012" y="3649186"/>
              <a:ext cx="5881991" cy="2740887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lack background with a white triangle&#10;&#10;Description automatically generated">
              <a:extLst>
                <a:ext uri="{FF2B5EF4-FFF2-40B4-BE49-F238E27FC236}">
                  <a16:creationId xmlns:a16="http://schemas.microsoft.com/office/drawing/2014/main" id="{7A1C297B-6DE1-C873-10F5-87736A874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140" y="4023560"/>
              <a:ext cx="4343400" cy="1574800"/>
            </a:xfrm>
            <a:prstGeom prst="rect">
              <a:avLst/>
            </a:prstGeom>
            <a:grp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77EE11-1F8D-4D7A-5844-88CB670EDC45}"/>
                </a:ext>
              </a:extLst>
            </p:cNvPr>
            <p:cNvSpPr txBox="1"/>
            <p:nvPr/>
          </p:nvSpPr>
          <p:spPr>
            <a:xfrm>
              <a:off x="5380492" y="5589672"/>
              <a:ext cx="2251347" cy="5766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pc="300">
                  <a:solidFill>
                    <a:schemeClr val="accent6">
                      <a:lumMod val="50000"/>
                    </a:schemeClr>
                  </a:solidFill>
                  <a:latin typeface="Bahnschrift" panose="020B0502040204020203" pitchFamily="34" charset="0"/>
                </a:rPr>
                <a:t>User</a:t>
              </a:r>
              <a:endParaRPr lang="en-US" sz="2200" spc="30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18" name="Title 3">
            <a:extLst>
              <a:ext uri="{FF2B5EF4-FFF2-40B4-BE49-F238E27FC236}">
                <a16:creationId xmlns:a16="http://schemas.microsoft.com/office/drawing/2014/main" id="{DD5D4C07-5D51-C024-36C9-CAB6983E0379}"/>
              </a:ext>
            </a:extLst>
          </p:cNvPr>
          <p:cNvSpPr txBox="1">
            <a:spLocks/>
          </p:cNvSpPr>
          <p:nvPr/>
        </p:nvSpPr>
        <p:spPr>
          <a:xfrm>
            <a:off x="750419" y="-244403"/>
            <a:ext cx="10606101" cy="1705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1000">
                      <a:schemeClr val="tx1"/>
                    </a:gs>
                  </a:gsLst>
                  <a:lin ang="8400000" scaled="0"/>
                </a:gradFill>
                <a:latin typeface="Bahnschrift" panose="020B0502040204020203" pitchFamily="34" charset="0"/>
              </a:rPr>
              <a:t>Stufen</a:t>
            </a:r>
            <a:endParaRPr lang="en-US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1000">
                    <a:schemeClr val="tx1"/>
                  </a:gs>
                </a:gsLst>
                <a:lin ang="8400000" scaled="0"/>
              </a:gra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97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23</Slides>
  <Notes>8</Notes>
  <HiddenSlides>1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4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hybrid?</vt:lpstr>
      <vt:lpstr>hybrid?</vt:lpstr>
      <vt:lpstr>Finanzierung</vt:lpstr>
      <vt:lpstr>Finanzierung</vt:lpstr>
      <vt:lpstr>Finanzierung</vt:lpstr>
      <vt:lpstr>Finanzierung</vt:lpstr>
      <vt:lpstr>Finanzierung</vt:lpstr>
      <vt:lpstr>Finanzierung</vt:lpstr>
      <vt:lpstr>Finanzierung</vt:lpstr>
      <vt:lpstr>PowerPoint-Präsentation</vt:lpstr>
      <vt:lpstr>PowerPoint-Präsentation</vt:lpstr>
      <vt:lpstr>PowerPoint-Präsentation</vt:lpstr>
      <vt:lpstr>Anmeldung</vt:lpstr>
      <vt:lpstr>Anmeldung</vt:lpstr>
      <vt:lpstr>Gamification</vt:lpstr>
      <vt:lpstr>Rollen</vt:lpstr>
      <vt:lpstr>Rollen</vt:lpstr>
      <vt:lpstr>PowerPoint-Präsentation</vt:lpstr>
      <vt:lpstr>FRAGEN?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Loidl</dc:creator>
  <cp:revision>2</cp:revision>
  <dcterms:created xsi:type="dcterms:W3CDTF">2023-10-16T19:31:50Z</dcterms:created>
  <dcterms:modified xsi:type="dcterms:W3CDTF">2023-10-18T20:43:02Z</dcterms:modified>
</cp:coreProperties>
</file>